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9" r:id="rId4"/>
    <p:sldId id="275" r:id="rId5"/>
    <p:sldId id="282" r:id="rId6"/>
    <p:sldId id="271" r:id="rId7"/>
    <p:sldId id="280" r:id="rId8"/>
    <p:sldId id="283" r:id="rId9"/>
    <p:sldId id="276" r:id="rId10"/>
    <p:sldId id="272" r:id="rId11"/>
    <p:sldId id="301" r:id="rId12"/>
    <p:sldId id="279" r:id="rId13"/>
    <p:sldId id="286" r:id="rId14"/>
    <p:sldId id="287" r:id="rId15"/>
    <p:sldId id="296" r:id="rId16"/>
    <p:sldId id="274" r:id="rId17"/>
    <p:sldId id="298" r:id="rId18"/>
    <p:sldId id="303" r:id="rId19"/>
    <p:sldId id="304" r:id="rId20"/>
    <p:sldId id="300" r:id="rId21"/>
    <p:sldId id="302" r:id="rId22"/>
    <p:sldId id="299" r:id="rId23"/>
    <p:sldId id="288" r:id="rId24"/>
    <p:sldId id="289" r:id="rId25"/>
    <p:sldId id="270" r:id="rId26"/>
    <p:sldId id="295" r:id="rId27"/>
    <p:sldId id="278" r:id="rId28"/>
    <p:sldId id="293" r:id="rId29"/>
    <p:sldId id="297" r:id="rId30"/>
    <p:sldId id="305" r:id="rId31"/>
    <p:sldId id="290" r:id="rId32"/>
    <p:sldId id="294" r:id="rId33"/>
    <p:sldId id="291" r:id="rId34"/>
    <p:sldId id="281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9A91A-1105-4E4C-B6AB-8DFC5F40D00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09656B8-F7E7-4F72-A188-25E40855D5B1}">
      <dgm:prSet phldrT="[Texto]"/>
      <dgm:spPr/>
      <dgm:t>
        <a:bodyPr/>
        <a:lstStyle/>
        <a:p>
          <a:r>
            <a:rPr lang="es-ES" dirty="0"/>
            <a:t>Ansiedad</a:t>
          </a:r>
        </a:p>
      </dgm:t>
    </dgm:pt>
    <dgm:pt modelId="{BA05545F-0FF7-463D-8C0F-39BB70515652}" type="parTrans" cxnId="{5FB5DF21-9B8E-41F3-8F0A-E4D5FC3AB730}">
      <dgm:prSet/>
      <dgm:spPr/>
      <dgm:t>
        <a:bodyPr/>
        <a:lstStyle/>
        <a:p>
          <a:endParaRPr lang="es-ES"/>
        </a:p>
      </dgm:t>
    </dgm:pt>
    <dgm:pt modelId="{770618C2-119A-4364-8D04-A7496835BE6C}" type="sibTrans" cxnId="{5FB5DF21-9B8E-41F3-8F0A-E4D5FC3AB730}">
      <dgm:prSet/>
      <dgm:spPr/>
      <dgm:t>
        <a:bodyPr/>
        <a:lstStyle/>
        <a:p>
          <a:endParaRPr lang="es-ES"/>
        </a:p>
      </dgm:t>
    </dgm:pt>
    <dgm:pt modelId="{C05DBF95-B4C4-4830-8BB7-85F141DF1193}">
      <dgm:prSet phldrT="[Texto]"/>
      <dgm:spPr/>
      <dgm:t>
        <a:bodyPr/>
        <a:lstStyle/>
        <a:p>
          <a:r>
            <a:rPr lang="es-ES" dirty="0"/>
            <a:t>Presión</a:t>
          </a:r>
        </a:p>
      </dgm:t>
    </dgm:pt>
    <dgm:pt modelId="{AE702DA0-3A39-4957-A86A-19626EFF25E0}" type="parTrans" cxnId="{CC3BCF11-5347-4FEB-9169-51FC0966B433}">
      <dgm:prSet/>
      <dgm:spPr/>
      <dgm:t>
        <a:bodyPr/>
        <a:lstStyle/>
        <a:p>
          <a:endParaRPr lang="es-ES"/>
        </a:p>
      </dgm:t>
    </dgm:pt>
    <dgm:pt modelId="{0AED59F5-7558-4D50-9D76-3CF64A02593D}" type="sibTrans" cxnId="{CC3BCF11-5347-4FEB-9169-51FC0966B433}">
      <dgm:prSet/>
      <dgm:spPr/>
      <dgm:t>
        <a:bodyPr/>
        <a:lstStyle/>
        <a:p>
          <a:endParaRPr lang="es-ES"/>
        </a:p>
      </dgm:t>
    </dgm:pt>
    <dgm:pt modelId="{ED24AFAD-4696-476D-8257-10CC93330C5F}">
      <dgm:prSet phldrT="[Texto]"/>
      <dgm:spPr/>
      <dgm:t>
        <a:bodyPr/>
        <a:lstStyle/>
        <a:p>
          <a:r>
            <a:rPr lang="es-ES" dirty="0"/>
            <a:t>Critica</a:t>
          </a:r>
        </a:p>
      </dgm:t>
    </dgm:pt>
    <dgm:pt modelId="{3728350E-D4A9-4E64-B2B0-DB904D929D51}" type="parTrans" cxnId="{B16C216F-6961-4F18-93FA-EAEA9E6DC8FE}">
      <dgm:prSet/>
      <dgm:spPr/>
      <dgm:t>
        <a:bodyPr/>
        <a:lstStyle/>
        <a:p>
          <a:endParaRPr lang="es-ES"/>
        </a:p>
      </dgm:t>
    </dgm:pt>
    <dgm:pt modelId="{23B9DAB3-886C-4ED9-A40B-80E5C1BDBEC2}" type="sibTrans" cxnId="{B16C216F-6961-4F18-93FA-EAEA9E6DC8FE}">
      <dgm:prSet/>
      <dgm:spPr/>
      <dgm:t>
        <a:bodyPr/>
        <a:lstStyle/>
        <a:p>
          <a:endParaRPr lang="es-ES"/>
        </a:p>
      </dgm:t>
    </dgm:pt>
    <dgm:pt modelId="{C6CEAAA1-E7B4-428D-9482-46C2434AAE4D}" type="pres">
      <dgm:prSet presAssocID="{B769A91A-1105-4E4C-B6AB-8DFC5F40D00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498037E-BE37-4840-8822-FE191DBE4A70}" type="pres">
      <dgm:prSet presAssocID="{109656B8-F7E7-4F72-A188-25E40855D5B1}" presName="Accent1" presStyleCnt="0"/>
      <dgm:spPr/>
    </dgm:pt>
    <dgm:pt modelId="{97DC3353-AD3A-46B1-8D79-3C4623B8464B}" type="pres">
      <dgm:prSet presAssocID="{109656B8-F7E7-4F72-A188-25E40855D5B1}" presName="Accent" presStyleLbl="node1" presStyleIdx="0" presStyleCnt="3" custLinFactNeighborX="1096" custLinFactNeighborY="-365"/>
      <dgm:spPr/>
    </dgm:pt>
    <dgm:pt modelId="{5847F71E-856C-44CB-9A75-1F9C098F19EA}" type="pres">
      <dgm:prSet presAssocID="{109656B8-F7E7-4F72-A188-25E40855D5B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8FEDD3-29A6-4F24-9622-0B057C8CF1E2}" type="pres">
      <dgm:prSet presAssocID="{C05DBF95-B4C4-4830-8BB7-85F141DF1193}" presName="Accent2" presStyleCnt="0"/>
      <dgm:spPr/>
    </dgm:pt>
    <dgm:pt modelId="{BEB53317-E3C5-47B2-BCB8-31CB447F4D9C}" type="pres">
      <dgm:prSet presAssocID="{C05DBF95-B4C4-4830-8BB7-85F141DF1193}" presName="Accent" presStyleLbl="node1" presStyleIdx="1" presStyleCnt="3"/>
      <dgm:spPr/>
    </dgm:pt>
    <dgm:pt modelId="{33143357-0DB2-41DB-8F73-5EBEC82BB4C3}" type="pres">
      <dgm:prSet presAssocID="{C05DBF95-B4C4-4830-8BB7-85F141DF119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220A4-D014-448E-A9C0-7A83573EF417}" type="pres">
      <dgm:prSet presAssocID="{ED24AFAD-4696-476D-8257-10CC93330C5F}" presName="Accent3" presStyleCnt="0"/>
      <dgm:spPr/>
    </dgm:pt>
    <dgm:pt modelId="{54CCCF77-D427-444B-8776-724C2687EE7A}" type="pres">
      <dgm:prSet presAssocID="{ED24AFAD-4696-476D-8257-10CC93330C5F}" presName="Accent" presStyleLbl="node1" presStyleIdx="2" presStyleCnt="3"/>
      <dgm:spPr/>
    </dgm:pt>
    <dgm:pt modelId="{BBF334D3-3F6B-4462-A6AB-1CE570BF3BAF}" type="pres">
      <dgm:prSet presAssocID="{ED24AFAD-4696-476D-8257-10CC93330C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383671-8030-4968-A6ED-F2403B287A73}" type="presOf" srcId="{ED24AFAD-4696-476D-8257-10CC93330C5F}" destId="{BBF334D3-3F6B-4462-A6AB-1CE570BF3BAF}" srcOrd="0" destOrd="0" presId="urn:microsoft.com/office/officeart/2009/layout/CircleArrowProcess"/>
    <dgm:cxn modelId="{5FB5DF21-9B8E-41F3-8F0A-E4D5FC3AB730}" srcId="{B769A91A-1105-4E4C-B6AB-8DFC5F40D00D}" destId="{109656B8-F7E7-4F72-A188-25E40855D5B1}" srcOrd="0" destOrd="0" parTransId="{BA05545F-0FF7-463D-8C0F-39BB70515652}" sibTransId="{770618C2-119A-4364-8D04-A7496835BE6C}"/>
    <dgm:cxn modelId="{B16C216F-6961-4F18-93FA-EAEA9E6DC8FE}" srcId="{B769A91A-1105-4E4C-B6AB-8DFC5F40D00D}" destId="{ED24AFAD-4696-476D-8257-10CC93330C5F}" srcOrd="2" destOrd="0" parTransId="{3728350E-D4A9-4E64-B2B0-DB904D929D51}" sibTransId="{23B9DAB3-886C-4ED9-A40B-80E5C1BDBEC2}"/>
    <dgm:cxn modelId="{DD0CC25A-C8FC-438B-8211-1F9325A098C1}" type="presOf" srcId="{C05DBF95-B4C4-4830-8BB7-85F141DF1193}" destId="{33143357-0DB2-41DB-8F73-5EBEC82BB4C3}" srcOrd="0" destOrd="0" presId="urn:microsoft.com/office/officeart/2009/layout/CircleArrowProcess"/>
    <dgm:cxn modelId="{7157B0E4-A972-4FC5-BEEC-4CE577D95F53}" type="presOf" srcId="{B769A91A-1105-4E4C-B6AB-8DFC5F40D00D}" destId="{C6CEAAA1-E7B4-428D-9482-46C2434AAE4D}" srcOrd="0" destOrd="0" presId="urn:microsoft.com/office/officeart/2009/layout/CircleArrowProcess"/>
    <dgm:cxn modelId="{CC3BCF11-5347-4FEB-9169-51FC0966B433}" srcId="{B769A91A-1105-4E4C-B6AB-8DFC5F40D00D}" destId="{C05DBF95-B4C4-4830-8BB7-85F141DF1193}" srcOrd="1" destOrd="0" parTransId="{AE702DA0-3A39-4957-A86A-19626EFF25E0}" sibTransId="{0AED59F5-7558-4D50-9D76-3CF64A02593D}"/>
    <dgm:cxn modelId="{18FC276E-8589-4D19-A776-F11506682761}" type="presOf" srcId="{109656B8-F7E7-4F72-A188-25E40855D5B1}" destId="{5847F71E-856C-44CB-9A75-1F9C098F19EA}" srcOrd="0" destOrd="0" presId="urn:microsoft.com/office/officeart/2009/layout/CircleArrowProcess"/>
    <dgm:cxn modelId="{7DADD0D6-BEF6-49FC-8DA2-DC746A4E12A9}" type="presParOf" srcId="{C6CEAAA1-E7B4-428D-9482-46C2434AAE4D}" destId="{2498037E-BE37-4840-8822-FE191DBE4A70}" srcOrd="0" destOrd="0" presId="urn:microsoft.com/office/officeart/2009/layout/CircleArrowProcess"/>
    <dgm:cxn modelId="{08A40263-DA20-4063-8817-CA6EDD2DB7CB}" type="presParOf" srcId="{2498037E-BE37-4840-8822-FE191DBE4A70}" destId="{97DC3353-AD3A-46B1-8D79-3C4623B8464B}" srcOrd="0" destOrd="0" presId="urn:microsoft.com/office/officeart/2009/layout/CircleArrowProcess"/>
    <dgm:cxn modelId="{5A567726-175A-4251-941B-F98BE2945899}" type="presParOf" srcId="{C6CEAAA1-E7B4-428D-9482-46C2434AAE4D}" destId="{5847F71E-856C-44CB-9A75-1F9C098F19EA}" srcOrd="1" destOrd="0" presId="urn:microsoft.com/office/officeart/2009/layout/CircleArrowProcess"/>
    <dgm:cxn modelId="{91AA81F1-0E1F-4001-BFBB-9131F3EB4856}" type="presParOf" srcId="{C6CEAAA1-E7B4-428D-9482-46C2434AAE4D}" destId="{FD8FEDD3-29A6-4F24-9622-0B057C8CF1E2}" srcOrd="2" destOrd="0" presId="urn:microsoft.com/office/officeart/2009/layout/CircleArrowProcess"/>
    <dgm:cxn modelId="{92979F69-D2A4-4254-B53A-E4FCA580FA2F}" type="presParOf" srcId="{FD8FEDD3-29A6-4F24-9622-0B057C8CF1E2}" destId="{BEB53317-E3C5-47B2-BCB8-31CB447F4D9C}" srcOrd="0" destOrd="0" presId="urn:microsoft.com/office/officeart/2009/layout/CircleArrowProcess"/>
    <dgm:cxn modelId="{D6A745AA-1683-4CA9-A8BF-7513BF512274}" type="presParOf" srcId="{C6CEAAA1-E7B4-428D-9482-46C2434AAE4D}" destId="{33143357-0DB2-41DB-8F73-5EBEC82BB4C3}" srcOrd="3" destOrd="0" presId="urn:microsoft.com/office/officeart/2009/layout/CircleArrowProcess"/>
    <dgm:cxn modelId="{6BDBCD63-0B73-4590-A23F-95A234B57099}" type="presParOf" srcId="{C6CEAAA1-E7B4-428D-9482-46C2434AAE4D}" destId="{150220A4-D014-448E-A9C0-7A83573EF417}" srcOrd="4" destOrd="0" presId="urn:microsoft.com/office/officeart/2009/layout/CircleArrowProcess"/>
    <dgm:cxn modelId="{46836E03-A44B-4F8C-BB3B-4B3A5A3EC979}" type="presParOf" srcId="{150220A4-D014-448E-A9C0-7A83573EF417}" destId="{54CCCF77-D427-444B-8776-724C2687EE7A}" srcOrd="0" destOrd="0" presId="urn:microsoft.com/office/officeart/2009/layout/CircleArrowProcess"/>
    <dgm:cxn modelId="{D3D767F1-7BC0-418C-A7E3-7C2B6E2A8A15}" type="presParOf" srcId="{C6CEAAA1-E7B4-428D-9482-46C2434AAE4D}" destId="{BBF334D3-3F6B-4462-A6AB-1CE570BF3BA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9A91A-1105-4E4C-B6AB-8DFC5F40D00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09656B8-F7E7-4F72-A188-25E40855D5B1}">
      <dgm:prSet phldrT="[Texto]"/>
      <dgm:spPr/>
      <dgm:t>
        <a:bodyPr/>
        <a:lstStyle/>
        <a:p>
          <a:r>
            <a:rPr lang="es-ES" dirty="0"/>
            <a:t>Frustración</a:t>
          </a:r>
        </a:p>
      </dgm:t>
    </dgm:pt>
    <dgm:pt modelId="{BA05545F-0FF7-463D-8C0F-39BB70515652}" type="parTrans" cxnId="{5FB5DF21-9B8E-41F3-8F0A-E4D5FC3AB730}">
      <dgm:prSet/>
      <dgm:spPr/>
      <dgm:t>
        <a:bodyPr/>
        <a:lstStyle/>
        <a:p>
          <a:endParaRPr lang="es-ES"/>
        </a:p>
      </dgm:t>
    </dgm:pt>
    <dgm:pt modelId="{770618C2-119A-4364-8D04-A7496835BE6C}" type="sibTrans" cxnId="{5FB5DF21-9B8E-41F3-8F0A-E4D5FC3AB730}">
      <dgm:prSet/>
      <dgm:spPr/>
      <dgm:t>
        <a:bodyPr/>
        <a:lstStyle/>
        <a:p>
          <a:endParaRPr lang="es-ES"/>
        </a:p>
      </dgm:t>
    </dgm:pt>
    <dgm:pt modelId="{C05DBF95-B4C4-4830-8BB7-85F141DF1193}">
      <dgm:prSet phldrT="[Texto]"/>
      <dgm:spPr/>
      <dgm:t>
        <a:bodyPr/>
        <a:lstStyle/>
        <a:p>
          <a:r>
            <a:rPr lang="es-ES" dirty="0"/>
            <a:t>Depresión</a:t>
          </a:r>
        </a:p>
      </dgm:t>
    </dgm:pt>
    <dgm:pt modelId="{AE702DA0-3A39-4957-A86A-19626EFF25E0}" type="parTrans" cxnId="{CC3BCF11-5347-4FEB-9169-51FC0966B433}">
      <dgm:prSet/>
      <dgm:spPr/>
      <dgm:t>
        <a:bodyPr/>
        <a:lstStyle/>
        <a:p>
          <a:endParaRPr lang="es-ES"/>
        </a:p>
      </dgm:t>
    </dgm:pt>
    <dgm:pt modelId="{0AED59F5-7558-4D50-9D76-3CF64A02593D}" type="sibTrans" cxnId="{CC3BCF11-5347-4FEB-9169-51FC0966B433}">
      <dgm:prSet/>
      <dgm:spPr/>
      <dgm:t>
        <a:bodyPr/>
        <a:lstStyle/>
        <a:p>
          <a:endParaRPr lang="es-ES"/>
        </a:p>
      </dgm:t>
    </dgm:pt>
    <dgm:pt modelId="{ED24AFAD-4696-476D-8257-10CC93330C5F}">
      <dgm:prSet phldrT="[Texto]"/>
      <dgm:spPr/>
      <dgm:t>
        <a:bodyPr/>
        <a:lstStyle/>
        <a:p>
          <a:r>
            <a:rPr lang="es-ES" dirty="0"/>
            <a:t>“Soy un Fraude”</a:t>
          </a:r>
        </a:p>
      </dgm:t>
    </dgm:pt>
    <dgm:pt modelId="{3728350E-D4A9-4E64-B2B0-DB904D929D51}" type="parTrans" cxnId="{B16C216F-6961-4F18-93FA-EAEA9E6DC8FE}">
      <dgm:prSet/>
      <dgm:spPr/>
      <dgm:t>
        <a:bodyPr/>
        <a:lstStyle/>
        <a:p>
          <a:endParaRPr lang="es-ES"/>
        </a:p>
      </dgm:t>
    </dgm:pt>
    <dgm:pt modelId="{23B9DAB3-886C-4ED9-A40B-80E5C1BDBEC2}" type="sibTrans" cxnId="{B16C216F-6961-4F18-93FA-EAEA9E6DC8FE}">
      <dgm:prSet/>
      <dgm:spPr/>
      <dgm:t>
        <a:bodyPr/>
        <a:lstStyle/>
        <a:p>
          <a:endParaRPr lang="es-ES"/>
        </a:p>
      </dgm:t>
    </dgm:pt>
    <dgm:pt modelId="{C6CEAAA1-E7B4-428D-9482-46C2434AAE4D}" type="pres">
      <dgm:prSet presAssocID="{B769A91A-1105-4E4C-B6AB-8DFC5F40D00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498037E-BE37-4840-8822-FE191DBE4A70}" type="pres">
      <dgm:prSet presAssocID="{109656B8-F7E7-4F72-A188-25E40855D5B1}" presName="Accent1" presStyleCnt="0"/>
      <dgm:spPr/>
    </dgm:pt>
    <dgm:pt modelId="{97DC3353-AD3A-46B1-8D79-3C4623B8464B}" type="pres">
      <dgm:prSet presAssocID="{109656B8-F7E7-4F72-A188-25E40855D5B1}" presName="Accent" presStyleLbl="node1" presStyleIdx="0" presStyleCnt="3" custLinFactNeighborX="1096" custLinFactNeighborY="-365"/>
      <dgm:spPr/>
    </dgm:pt>
    <dgm:pt modelId="{5847F71E-856C-44CB-9A75-1F9C098F19EA}" type="pres">
      <dgm:prSet presAssocID="{109656B8-F7E7-4F72-A188-25E40855D5B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8FEDD3-29A6-4F24-9622-0B057C8CF1E2}" type="pres">
      <dgm:prSet presAssocID="{C05DBF95-B4C4-4830-8BB7-85F141DF1193}" presName="Accent2" presStyleCnt="0"/>
      <dgm:spPr/>
    </dgm:pt>
    <dgm:pt modelId="{BEB53317-E3C5-47B2-BCB8-31CB447F4D9C}" type="pres">
      <dgm:prSet presAssocID="{C05DBF95-B4C4-4830-8BB7-85F141DF1193}" presName="Accent" presStyleLbl="node1" presStyleIdx="1" presStyleCnt="3" custLinFactNeighborY="-415"/>
      <dgm:spPr/>
    </dgm:pt>
    <dgm:pt modelId="{33143357-0DB2-41DB-8F73-5EBEC82BB4C3}" type="pres">
      <dgm:prSet presAssocID="{C05DBF95-B4C4-4830-8BB7-85F141DF119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220A4-D014-448E-A9C0-7A83573EF417}" type="pres">
      <dgm:prSet presAssocID="{ED24AFAD-4696-476D-8257-10CC93330C5F}" presName="Accent3" presStyleCnt="0"/>
      <dgm:spPr/>
    </dgm:pt>
    <dgm:pt modelId="{54CCCF77-D427-444B-8776-724C2687EE7A}" type="pres">
      <dgm:prSet presAssocID="{ED24AFAD-4696-476D-8257-10CC93330C5F}" presName="Accent" presStyleLbl="node1" presStyleIdx="2" presStyleCnt="3"/>
      <dgm:spPr/>
    </dgm:pt>
    <dgm:pt modelId="{BBF334D3-3F6B-4462-A6AB-1CE570BF3BAF}" type="pres">
      <dgm:prSet presAssocID="{ED24AFAD-4696-476D-8257-10CC93330C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383671-8030-4968-A6ED-F2403B287A73}" type="presOf" srcId="{ED24AFAD-4696-476D-8257-10CC93330C5F}" destId="{BBF334D3-3F6B-4462-A6AB-1CE570BF3BAF}" srcOrd="0" destOrd="0" presId="urn:microsoft.com/office/officeart/2009/layout/CircleArrowProcess"/>
    <dgm:cxn modelId="{5FB5DF21-9B8E-41F3-8F0A-E4D5FC3AB730}" srcId="{B769A91A-1105-4E4C-B6AB-8DFC5F40D00D}" destId="{109656B8-F7E7-4F72-A188-25E40855D5B1}" srcOrd="0" destOrd="0" parTransId="{BA05545F-0FF7-463D-8C0F-39BB70515652}" sibTransId="{770618C2-119A-4364-8D04-A7496835BE6C}"/>
    <dgm:cxn modelId="{B16C216F-6961-4F18-93FA-EAEA9E6DC8FE}" srcId="{B769A91A-1105-4E4C-B6AB-8DFC5F40D00D}" destId="{ED24AFAD-4696-476D-8257-10CC93330C5F}" srcOrd="2" destOrd="0" parTransId="{3728350E-D4A9-4E64-B2B0-DB904D929D51}" sibTransId="{23B9DAB3-886C-4ED9-A40B-80E5C1BDBEC2}"/>
    <dgm:cxn modelId="{DD0CC25A-C8FC-438B-8211-1F9325A098C1}" type="presOf" srcId="{C05DBF95-B4C4-4830-8BB7-85F141DF1193}" destId="{33143357-0DB2-41DB-8F73-5EBEC82BB4C3}" srcOrd="0" destOrd="0" presId="urn:microsoft.com/office/officeart/2009/layout/CircleArrowProcess"/>
    <dgm:cxn modelId="{7157B0E4-A972-4FC5-BEEC-4CE577D95F53}" type="presOf" srcId="{B769A91A-1105-4E4C-B6AB-8DFC5F40D00D}" destId="{C6CEAAA1-E7B4-428D-9482-46C2434AAE4D}" srcOrd="0" destOrd="0" presId="urn:microsoft.com/office/officeart/2009/layout/CircleArrowProcess"/>
    <dgm:cxn modelId="{CC3BCF11-5347-4FEB-9169-51FC0966B433}" srcId="{B769A91A-1105-4E4C-B6AB-8DFC5F40D00D}" destId="{C05DBF95-B4C4-4830-8BB7-85F141DF1193}" srcOrd="1" destOrd="0" parTransId="{AE702DA0-3A39-4957-A86A-19626EFF25E0}" sibTransId="{0AED59F5-7558-4D50-9D76-3CF64A02593D}"/>
    <dgm:cxn modelId="{18FC276E-8589-4D19-A776-F11506682761}" type="presOf" srcId="{109656B8-F7E7-4F72-A188-25E40855D5B1}" destId="{5847F71E-856C-44CB-9A75-1F9C098F19EA}" srcOrd="0" destOrd="0" presId="urn:microsoft.com/office/officeart/2009/layout/CircleArrowProcess"/>
    <dgm:cxn modelId="{7DADD0D6-BEF6-49FC-8DA2-DC746A4E12A9}" type="presParOf" srcId="{C6CEAAA1-E7B4-428D-9482-46C2434AAE4D}" destId="{2498037E-BE37-4840-8822-FE191DBE4A70}" srcOrd="0" destOrd="0" presId="urn:microsoft.com/office/officeart/2009/layout/CircleArrowProcess"/>
    <dgm:cxn modelId="{08A40263-DA20-4063-8817-CA6EDD2DB7CB}" type="presParOf" srcId="{2498037E-BE37-4840-8822-FE191DBE4A70}" destId="{97DC3353-AD3A-46B1-8D79-3C4623B8464B}" srcOrd="0" destOrd="0" presId="urn:microsoft.com/office/officeart/2009/layout/CircleArrowProcess"/>
    <dgm:cxn modelId="{5A567726-175A-4251-941B-F98BE2945899}" type="presParOf" srcId="{C6CEAAA1-E7B4-428D-9482-46C2434AAE4D}" destId="{5847F71E-856C-44CB-9A75-1F9C098F19EA}" srcOrd="1" destOrd="0" presId="urn:microsoft.com/office/officeart/2009/layout/CircleArrowProcess"/>
    <dgm:cxn modelId="{91AA81F1-0E1F-4001-BFBB-9131F3EB4856}" type="presParOf" srcId="{C6CEAAA1-E7B4-428D-9482-46C2434AAE4D}" destId="{FD8FEDD3-29A6-4F24-9622-0B057C8CF1E2}" srcOrd="2" destOrd="0" presId="urn:microsoft.com/office/officeart/2009/layout/CircleArrowProcess"/>
    <dgm:cxn modelId="{92979F69-D2A4-4254-B53A-E4FCA580FA2F}" type="presParOf" srcId="{FD8FEDD3-29A6-4F24-9622-0B057C8CF1E2}" destId="{BEB53317-E3C5-47B2-BCB8-31CB447F4D9C}" srcOrd="0" destOrd="0" presId="urn:microsoft.com/office/officeart/2009/layout/CircleArrowProcess"/>
    <dgm:cxn modelId="{D6A745AA-1683-4CA9-A8BF-7513BF512274}" type="presParOf" srcId="{C6CEAAA1-E7B4-428D-9482-46C2434AAE4D}" destId="{33143357-0DB2-41DB-8F73-5EBEC82BB4C3}" srcOrd="3" destOrd="0" presId="urn:microsoft.com/office/officeart/2009/layout/CircleArrowProcess"/>
    <dgm:cxn modelId="{6BDBCD63-0B73-4590-A23F-95A234B57099}" type="presParOf" srcId="{C6CEAAA1-E7B4-428D-9482-46C2434AAE4D}" destId="{150220A4-D014-448E-A9C0-7A83573EF417}" srcOrd="4" destOrd="0" presId="urn:microsoft.com/office/officeart/2009/layout/CircleArrowProcess"/>
    <dgm:cxn modelId="{46836E03-A44B-4F8C-BB3B-4B3A5A3EC979}" type="presParOf" srcId="{150220A4-D014-448E-A9C0-7A83573EF417}" destId="{54CCCF77-D427-444B-8776-724C2687EE7A}" srcOrd="0" destOrd="0" presId="urn:microsoft.com/office/officeart/2009/layout/CircleArrowProcess"/>
    <dgm:cxn modelId="{D3D767F1-7BC0-418C-A7E3-7C2B6E2A8A15}" type="presParOf" srcId="{C6CEAAA1-E7B4-428D-9482-46C2434AAE4D}" destId="{BBF334D3-3F6B-4462-A6AB-1CE570BF3BA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C3353-AD3A-46B1-8D79-3C4623B8464B}">
      <dsp:nvSpPr>
        <dsp:cNvPr id="0" name=""/>
        <dsp:cNvSpPr/>
      </dsp:nvSpPr>
      <dsp:spPr>
        <a:xfrm>
          <a:off x="2937134" y="-8851"/>
          <a:ext cx="2424711" cy="24250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7F71E-856C-44CB-9A75-1F9C098F19EA}">
      <dsp:nvSpPr>
        <dsp:cNvPr id="0" name=""/>
        <dsp:cNvSpPr/>
      </dsp:nvSpPr>
      <dsp:spPr>
        <a:xfrm>
          <a:off x="3446500" y="875527"/>
          <a:ext cx="1347365" cy="67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Ansiedad</a:t>
          </a:r>
        </a:p>
      </dsp:txBody>
      <dsp:txXfrm>
        <a:off x="3446500" y="875527"/>
        <a:ext cx="1347365" cy="673521"/>
      </dsp:txXfrm>
    </dsp:sp>
    <dsp:sp modelId="{BEB53317-E3C5-47B2-BCB8-31CB447F4D9C}">
      <dsp:nvSpPr>
        <dsp:cNvPr id="0" name=""/>
        <dsp:cNvSpPr/>
      </dsp:nvSpPr>
      <dsp:spPr>
        <a:xfrm>
          <a:off x="2237104" y="1393388"/>
          <a:ext cx="2424711" cy="24250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43357-0DB2-41DB-8F73-5EBEC82BB4C3}">
      <dsp:nvSpPr>
        <dsp:cNvPr id="0" name=""/>
        <dsp:cNvSpPr/>
      </dsp:nvSpPr>
      <dsp:spPr>
        <a:xfrm>
          <a:off x="2775777" y="2276976"/>
          <a:ext cx="1347365" cy="67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Presión</a:t>
          </a:r>
        </a:p>
      </dsp:txBody>
      <dsp:txXfrm>
        <a:off x="2775777" y="2276976"/>
        <a:ext cx="1347365" cy="673521"/>
      </dsp:txXfrm>
    </dsp:sp>
    <dsp:sp modelId="{54CCCF77-D427-444B-8776-724C2687EE7A}">
      <dsp:nvSpPr>
        <dsp:cNvPr id="0" name=""/>
        <dsp:cNvSpPr/>
      </dsp:nvSpPr>
      <dsp:spPr>
        <a:xfrm>
          <a:off x="3083135" y="2953520"/>
          <a:ext cx="2083202" cy="20840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334D3-3F6B-4462-A6AB-1CE570BF3BAF}">
      <dsp:nvSpPr>
        <dsp:cNvPr id="0" name=""/>
        <dsp:cNvSpPr/>
      </dsp:nvSpPr>
      <dsp:spPr>
        <a:xfrm>
          <a:off x="3449687" y="3680439"/>
          <a:ext cx="1347365" cy="67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Critica</a:t>
          </a:r>
        </a:p>
      </dsp:txBody>
      <dsp:txXfrm>
        <a:off x="3449687" y="3680439"/>
        <a:ext cx="1347365" cy="673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C3353-AD3A-46B1-8D79-3C4623B8464B}">
      <dsp:nvSpPr>
        <dsp:cNvPr id="0" name=""/>
        <dsp:cNvSpPr/>
      </dsp:nvSpPr>
      <dsp:spPr>
        <a:xfrm>
          <a:off x="3146470" y="-8968"/>
          <a:ext cx="2456686" cy="24570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7F71E-856C-44CB-9A75-1F9C098F19EA}">
      <dsp:nvSpPr>
        <dsp:cNvPr id="0" name=""/>
        <dsp:cNvSpPr/>
      </dsp:nvSpPr>
      <dsp:spPr>
        <a:xfrm>
          <a:off x="3662553" y="887073"/>
          <a:ext cx="1365133" cy="6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Frustración</a:t>
          </a:r>
        </a:p>
      </dsp:txBody>
      <dsp:txXfrm>
        <a:off x="3662553" y="887073"/>
        <a:ext cx="1365133" cy="682403"/>
      </dsp:txXfrm>
    </dsp:sp>
    <dsp:sp modelId="{BEB53317-E3C5-47B2-BCB8-31CB447F4D9C}">
      <dsp:nvSpPr>
        <dsp:cNvPr id="0" name=""/>
        <dsp:cNvSpPr/>
      </dsp:nvSpPr>
      <dsp:spPr>
        <a:xfrm>
          <a:off x="2437209" y="1401566"/>
          <a:ext cx="2456686" cy="24570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43357-0DB2-41DB-8F73-5EBEC82BB4C3}">
      <dsp:nvSpPr>
        <dsp:cNvPr id="0" name=""/>
        <dsp:cNvSpPr/>
      </dsp:nvSpPr>
      <dsp:spPr>
        <a:xfrm>
          <a:off x="2982985" y="2307003"/>
          <a:ext cx="1365133" cy="6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Depresión</a:t>
          </a:r>
        </a:p>
      </dsp:txBody>
      <dsp:txXfrm>
        <a:off x="2982985" y="2307003"/>
        <a:ext cx="1365133" cy="682403"/>
      </dsp:txXfrm>
    </dsp:sp>
    <dsp:sp modelId="{54CCCF77-D427-444B-8776-724C2687EE7A}">
      <dsp:nvSpPr>
        <dsp:cNvPr id="0" name=""/>
        <dsp:cNvSpPr/>
      </dsp:nvSpPr>
      <dsp:spPr>
        <a:xfrm>
          <a:off x="3294396" y="2992468"/>
          <a:ext cx="2110674" cy="21115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334D3-3F6B-4462-A6AB-1CE570BF3BAF}">
      <dsp:nvSpPr>
        <dsp:cNvPr id="0" name=""/>
        <dsp:cNvSpPr/>
      </dsp:nvSpPr>
      <dsp:spPr>
        <a:xfrm>
          <a:off x="3665783" y="3728974"/>
          <a:ext cx="1365133" cy="6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“Soy un Fraude”</a:t>
          </a:r>
        </a:p>
      </dsp:txBody>
      <dsp:txXfrm>
        <a:off x="3665783" y="3728974"/>
        <a:ext cx="1365133" cy="68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0BCC-3C40-430B-BB7D-7F38B54A4209}" type="datetimeFigureOut">
              <a:rPr lang="es-ES" smtClean="0"/>
              <a:t>1/12/21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63E2-99EC-48DB-A755-9DD9F4624A1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2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FD3F8-BB97-4A9D-AA04-020130594FD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2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FD3F8-BB97-4A9D-AA04-020130594FD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A3953F-B034-4E4F-BD2D-7FAE4AB4B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30B4F78-604E-4DF6-9A74-5BF8BC4E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F063D6-EF44-49B2-AC5D-547F5AAE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44F672-85D0-4732-A551-FB6DAB00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E262C5-1AC6-40AD-9AC4-28FFED79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7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72D93B-D652-42C1-AA05-E487B396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4B19971-67EE-47FE-BB32-F2DE47425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1CA70E9-A72F-4AD4-A126-4545B585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BF2DD8-C027-41DC-85FF-5A2242B5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975AAA-7370-4D63-8DD1-6CC78E8F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EFECC8-E4B3-4801-A229-02CC6609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5C267AE-DF35-4E82-A5D4-3C921589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985A9B-4450-4E84-BCAF-30A3330C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DDCD08-CB84-4BCD-B742-E7F5753F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F9BAF2-C4E6-4CBC-8C30-AF4068ED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90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977C79-8782-4F83-B2BC-4603C27B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C687C8-C34C-4D2A-87A0-4B684928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C1EBAD-5AEB-4E51-8E70-C1DC67D5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29FD25-F790-43A2-A317-29D42BA7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0B4064-5B5C-4645-9E54-CD93E4C1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64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766ADF-E9E1-4368-B09B-5BC65F19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39B0DB-645C-48A3-B42A-917F2D63F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66D60E-494F-483B-94A3-FDABB8E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44CEFF-339F-4EAE-9955-B5B8A75E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D86505-2C27-4D68-BE8D-D20F21FA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48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F038C2-E4C6-4DD5-B010-9C6DD31E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72319F-28D5-4265-92D1-D544B52FF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1803CC9-B340-49DF-A55D-B39327604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F54674D-4102-4B52-B14F-0AD8D830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AFCE36E-E943-4C7E-A62E-36398F44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B976C6-90E6-4220-94E3-FFCBED2F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27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C2DADB-5C27-4338-B6EC-BD799667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D3844DE-E0DD-46BA-BB47-36B21734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73E37E5-8A58-4ECB-BA8A-24FFB6C4C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4E18A8C-70F8-46C8-8B9F-FEC9D3FAA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ED2377-5537-4424-8338-F04485E7C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E326DF1-C573-4F36-ABEF-A2177450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BBF3DB-2E22-4835-B686-D9C1F5E1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6A2DC42-6275-4D6D-94D4-F33B4020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60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48C912-4D82-407D-B1A2-92D45FC4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EDCEF2-2EA9-4D82-92BC-7D5C6E54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8791C81-D86D-4039-A5A8-60DBF70C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9E4A6E3-9CD5-47A8-951C-4EB39A98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91A41F-6DF5-4616-80E0-6B651363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F01E426-2E95-4AD8-BD01-F57033B9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B4308D1-BA83-464A-A298-7509A14F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89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9C535-9CFB-41D1-8DCC-B782139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467388-0CA0-4B76-970E-98D0A1E0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8B936B4-4006-40A4-98B4-654138C2C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F46EC4-F42F-49AC-A51C-AEE542A2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227828E-8530-4ED1-B280-6722C45C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02A7B6-E151-43AD-AF37-1806A80C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17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98E71A-E1DD-4E9B-A76B-8644C168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BA49395-6EDD-44C3-BA43-1CE57AB2C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0149571-B938-42BB-8896-624723D42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F60DC18-F624-4499-93D0-73E71F02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576556-637E-4BC6-8F4B-2752A378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0B05928-4C63-472B-8FE2-34ABA037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62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D85BE2D-8264-495D-BD77-C473D6C7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6DFF78-F19F-4AAD-912C-C99D0485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882C72-F536-4D94-9E51-80A6F2D2E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C479-F851-4577-9487-5C12692CBD71}" type="datetimeFigureOut">
              <a:rPr lang="es-ES" smtClean="0"/>
              <a:t>1/12/21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D36FC3-35AD-42E5-B5E0-ADE3BB37D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708606-BF0A-4D0A-8FC0-FC2482D7E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B972-CADA-4905-BC85-77D7437A4E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4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hyperlink" Target="https://www.statnews.com/2018/10/14/phd-six-years-scientific-research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sv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2D3BB5-79DC-41FD-974E-90D20AD95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5132DF7-643E-4C7E-B938-B858D58C4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419E2FFD-4EF1-487F-B8DC-47068859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43019"/>
            <a:ext cx="12192000" cy="78313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C562812-8964-44A0-8440-3A07F3AA1DB5}"/>
              </a:ext>
            </a:extLst>
          </p:cNvPr>
          <p:cNvSpPr/>
          <p:nvPr/>
        </p:nvSpPr>
        <p:spPr>
          <a:xfrm>
            <a:off x="1912776" y="223934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8558D02-9AEB-4870-A0AB-C3DC437EEE6D}"/>
              </a:ext>
            </a:extLst>
          </p:cNvPr>
          <p:cNvSpPr txBox="1"/>
          <p:nvPr/>
        </p:nvSpPr>
        <p:spPr>
          <a:xfrm>
            <a:off x="1791478" y="2114262"/>
            <a:ext cx="4068146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Salud Mental en Matemáticas</a:t>
            </a:r>
          </a:p>
          <a:p>
            <a:endParaRPr lang="es-ES" sz="4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s-ES" sz="2000" dirty="0">
                <a:latin typeface="+mj-lt"/>
              </a:rPr>
              <a:t>Marina Moreno Pérez de la Lastra</a:t>
            </a:r>
          </a:p>
          <a:p>
            <a:pPr algn="ctr"/>
            <a:r>
              <a:rPr lang="es-ES" sz="2000" dirty="0">
                <a:latin typeface="+mj-lt"/>
              </a:rPr>
              <a:t>Psicóloga</a:t>
            </a:r>
          </a:p>
        </p:txBody>
      </p:sp>
      <p:sp>
        <p:nvSpPr>
          <p:cNvPr id="8" name="Diagrama de flujo: almacenamiento de acceso secuencial 7">
            <a:extLst>
              <a:ext uri="{FF2B5EF4-FFF2-40B4-BE49-F238E27FC236}">
                <a16:creationId xmlns:a16="http://schemas.microsoft.com/office/drawing/2014/main" xmlns="" id="{7EA99F8E-B9F6-460F-B6C1-5849990C42BC}"/>
              </a:ext>
            </a:extLst>
          </p:cNvPr>
          <p:cNvSpPr/>
          <p:nvPr/>
        </p:nvSpPr>
        <p:spPr>
          <a:xfrm>
            <a:off x="793102" y="2752531"/>
            <a:ext cx="1330701" cy="1222099"/>
          </a:xfrm>
          <a:prstGeom prst="flowChartMagnetic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/>
              <a:t>π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53059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55480F-A1A9-4387-94F3-1ED44608016D}"/>
              </a:ext>
            </a:extLst>
          </p:cNvPr>
          <p:cNvSpPr/>
          <p:nvPr/>
        </p:nvSpPr>
        <p:spPr>
          <a:xfrm>
            <a:off x="1609725" y="1180802"/>
            <a:ext cx="4295776" cy="4543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6" y="1457327"/>
            <a:ext cx="3428999" cy="3406775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Depresión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742950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42976" y="933748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1643212" y="1547666"/>
            <a:ext cx="399752" cy="21907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Vinilo Pixerstick Fondo del vector de números • Pixers® - Vivimos para  cambiar">
            <a:extLst>
              <a:ext uri="{FF2B5EF4-FFF2-40B4-BE49-F238E27FC236}">
                <a16:creationId xmlns:a16="http://schemas.microsoft.com/office/drawing/2014/main" xmlns="" id="{5E339405-5CCF-444C-9166-5A6FD7684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7889" y="0"/>
            <a:ext cx="587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5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5226308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Testimonios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7000875" y="2346852"/>
            <a:ext cx="4046376" cy="30876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0" name="Picture 2" descr="Estar triste no es tan malo">
            <a:extLst>
              <a:ext uri="{FF2B5EF4-FFF2-40B4-BE49-F238E27FC236}">
                <a16:creationId xmlns:a16="http://schemas.microsoft.com/office/drawing/2014/main" xmlns="" id="{D4BACC60-1333-4648-9C05-669B3DDD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8726" y="2346852"/>
            <a:ext cx="4359533" cy="30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3FF6A53-8959-4EEC-B303-4B1208340900}"/>
              </a:ext>
            </a:extLst>
          </p:cNvPr>
          <p:cNvSpPr txBox="1"/>
          <p:nvPr/>
        </p:nvSpPr>
        <p:spPr>
          <a:xfrm>
            <a:off x="1145917" y="2346852"/>
            <a:ext cx="4359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0" dirty="0">
                <a:solidFill>
                  <a:schemeClr val="bg1"/>
                </a:solidFill>
                <a:latin typeface="MajritTxRoman"/>
              </a:rPr>
              <a:t>La noche después de defender mi tesis, al quedarme dormido en la cama, revisé los últimos seis años de mi vida. Pensé en la primera vez que vi peces y embriones de rana, y en la reluciente mesa de madera donde mi tutor y yo mantuvimos larguísimas conversaciones sobre biología. Pensé en los experimentos, en la obsesión y en el aislamiento. Vi mis 20 años pasar en un instante y me pregunté: ¿mereció la pena?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E51A5D9-2FBD-45C0-B858-96F5E5F954B1}"/>
              </a:ext>
            </a:extLst>
          </p:cNvPr>
          <p:cNvSpPr txBox="1"/>
          <p:nvPr/>
        </p:nvSpPr>
        <p:spPr>
          <a:xfrm>
            <a:off x="7239000" y="2581275"/>
            <a:ext cx="354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jritTxRoman"/>
              </a:rPr>
              <a:t>Siento que vivo en una burbuja en la que luché terriblemente por entrar y de la que ahora no puedo salir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1E2B9D0-C052-49AD-A9AB-AE27C52F0E19}"/>
              </a:ext>
            </a:extLst>
          </p:cNvPr>
          <p:cNvSpPr txBox="1"/>
          <p:nvPr/>
        </p:nvSpPr>
        <p:spPr>
          <a:xfrm>
            <a:off x="7696201" y="6319391"/>
            <a:ext cx="44957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hlinkClick r:id="rId3"/>
              </a:rPr>
              <a:t>https://www.statnews.com/2018/10/14/phd-six-years-scientific-research/</a:t>
            </a:r>
            <a:endParaRPr lang="es-ES" sz="11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96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5226308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La tristeza me mata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8145624" y="5913078"/>
            <a:ext cx="4046376" cy="94492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0" name="Picture 2" descr="Estar triste no es tan malo">
            <a:extLst>
              <a:ext uri="{FF2B5EF4-FFF2-40B4-BE49-F238E27FC236}">
                <a16:creationId xmlns:a16="http://schemas.microsoft.com/office/drawing/2014/main" xmlns="" id="{D4BACC60-1333-4648-9C05-669B3DDD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2750" y="1282268"/>
            <a:ext cx="5429250" cy="51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3FF6A53-8959-4EEC-B303-4B1208340900}"/>
              </a:ext>
            </a:extLst>
          </p:cNvPr>
          <p:cNvSpPr txBox="1"/>
          <p:nvPr/>
        </p:nvSpPr>
        <p:spPr>
          <a:xfrm>
            <a:off x="1174492" y="2459504"/>
            <a:ext cx="43595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Todo esto…todo el sacrificio… ¿Para qué?</a:t>
            </a:r>
          </a:p>
          <a:p>
            <a:pPr algn="ctr"/>
            <a:endParaRPr lang="es-ES" sz="4000" dirty="0"/>
          </a:p>
          <a:p>
            <a:pPr algn="ctr"/>
            <a:r>
              <a:rPr lang="es-ES" sz="4000" dirty="0"/>
              <a:t>Vida en pausa</a:t>
            </a:r>
          </a:p>
        </p:txBody>
      </p:sp>
    </p:spTree>
    <p:extLst>
      <p:ext uri="{BB962C8B-B14F-4D97-AF65-F5344CB8AC3E}">
        <p14:creationId xmlns:p14="http://schemas.microsoft.com/office/powerpoint/2010/main" val="251663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634576"/>
            <a:ext cx="10572750" cy="130492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dirty="0">
                <a:solidFill>
                  <a:schemeClr val="accent4"/>
                </a:solidFill>
              </a:rPr>
              <a:t>¿Qué pasa si me dejo llevar por esto?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8500188" y="5941071"/>
            <a:ext cx="3691812" cy="916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99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219825"/>
            <a:ext cx="12192000" cy="6667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tipo&#10;&#10;Descripción generada automáticamente con confianza baja">
            <a:extLst>
              <a:ext uri="{FF2B5EF4-FFF2-40B4-BE49-F238E27FC236}">
                <a16:creationId xmlns:a16="http://schemas.microsoft.com/office/drawing/2014/main" xmlns="" id="{2EC16642-5E73-46EE-971D-EB56F6DCF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189" y="348373"/>
            <a:ext cx="7209696" cy="6161253"/>
          </a:xfrm>
          <a:prstGeom prst="rect">
            <a:avLst/>
          </a:prstGeom>
        </p:spPr>
      </p:pic>
      <p:pic>
        <p:nvPicPr>
          <p:cNvPr id="4098" name="Picture 2" descr="Ilustración de Inscripción De Neón De Game Over Vector De y más Vectores  Libres de Derechos de Arcada - iStock">
            <a:extLst>
              <a:ext uri="{FF2B5EF4-FFF2-40B4-BE49-F238E27FC236}">
                <a16:creationId xmlns:a16="http://schemas.microsoft.com/office/drawing/2014/main" xmlns="" id="{B8C5716D-6B58-4324-A898-D9B43ECA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2597796"/>
            <a:ext cx="4686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6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pizarrón negro con letras blancas&#10;&#10;Descripción generada automáticamente">
            <a:extLst>
              <a:ext uri="{FF2B5EF4-FFF2-40B4-BE49-F238E27FC236}">
                <a16:creationId xmlns:a16="http://schemas.microsoft.com/office/drawing/2014/main" xmlns="" id="{EEF2C1EC-FBC1-4F73-B287-CBAFD0D0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967" y="-1193047"/>
            <a:ext cx="14751843" cy="924409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55480F-A1A9-4387-94F3-1ED44608016D}"/>
              </a:ext>
            </a:extLst>
          </p:cNvPr>
          <p:cNvSpPr/>
          <p:nvPr/>
        </p:nvSpPr>
        <p:spPr>
          <a:xfrm>
            <a:off x="1609725" y="1180802"/>
            <a:ext cx="4295776" cy="4543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6" y="1457327"/>
            <a:ext cx="3428999" cy="3406775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Una compañera desagradable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742950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42976" y="933748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1643212" y="1547666"/>
            <a:ext cx="399752" cy="21907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5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55480F-A1A9-4387-94F3-1ED44608016D}"/>
              </a:ext>
            </a:extLst>
          </p:cNvPr>
          <p:cNvSpPr/>
          <p:nvPr/>
        </p:nvSpPr>
        <p:spPr>
          <a:xfrm>
            <a:off x="1609725" y="1180802"/>
            <a:ext cx="4295776" cy="4543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6" y="1457327"/>
            <a:ext cx="3800475" cy="3406775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El síndrome de la impostora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742950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42976" y="933748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1643212" y="1547666"/>
            <a:ext cx="399752" cy="21907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Vinilo Pixerstick Fondo del vector de números • Pixers® - Vivimos para  cambiar">
            <a:extLst>
              <a:ext uri="{FF2B5EF4-FFF2-40B4-BE49-F238E27FC236}">
                <a16:creationId xmlns:a16="http://schemas.microsoft.com/office/drawing/2014/main" xmlns="" id="{292A8814-FC25-40EC-86BA-E5F664F70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7889" y="0"/>
            <a:ext cx="587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7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63415"/>
            <a:ext cx="4323766" cy="1304927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El síndrome de la impostora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37409" y="426793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47070" y="779698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7AA73A-89BF-4848-9F95-9BE5D54D0059}"/>
              </a:ext>
            </a:extLst>
          </p:cNvPr>
          <p:cNvSpPr txBox="1"/>
          <p:nvPr/>
        </p:nvSpPr>
        <p:spPr>
          <a:xfrm>
            <a:off x="737409" y="2557488"/>
            <a:ext cx="5630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No sé nada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rgbClr val="0070C0"/>
                </a:solidFill>
              </a:rPr>
              <a:t>Van a descubrir que no se nada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Dicen que lo hice bien pero ha sido suerte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B155CD9-9F3C-4A1F-AFEE-BF448F3954E9}"/>
              </a:ext>
            </a:extLst>
          </p:cNvPr>
          <p:cNvSpPr txBox="1"/>
          <p:nvPr/>
        </p:nvSpPr>
        <p:spPr>
          <a:xfrm>
            <a:off x="-114300" y="5693403"/>
            <a:ext cx="681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Soy un fraude</a:t>
            </a:r>
          </a:p>
        </p:txBody>
      </p:sp>
      <p:pic>
        <p:nvPicPr>
          <p:cNvPr id="3074" name="Picture 2" descr="Síndrome de la Impostora — Asociación Mujeres y Conservación">
            <a:extLst>
              <a:ext uri="{FF2B5EF4-FFF2-40B4-BE49-F238E27FC236}">
                <a16:creationId xmlns:a16="http://schemas.microsoft.com/office/drawing/2014/main" xmlns="" id="{BAAF6961-ACE8-4D27-B2BB-9CA8986C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3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37409" y="426793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47070" y="779698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2" name="Picture 6" descr="Las mujeres y el Síndrome de la Impostora – Entérate Mujer">
            <a:extLst>
              <a:ext uri="{FF2B5EF4-FFF2-40B4-BE49-F238E27FC236}">
                <a16:creationId xmlns:a16="http://schemas.microsoft.com/office/drawing/2014/main" xmlns="" id="{9030B733-BBAD-4515-8B43-9EAFDE59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-1"/>
            <a:ext cx="7229475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FE2D09B-F97C-4C41-AFD4-19A5EE600582}"/>
              </a:ext>
            </a:extLst>
          </p:cNvPr>
          <p:cNvSpPr/>
          <p:nvPr/>
        </p:nvSpPr>
        <p:spPr>
          <a:xfrm>
            <a:off x="0" y="6563548"/>
            <a:ext cx="12192000" cy="3056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Gráfico 9" descr="Distintivo nuevo con relleno sólido">
            <a:extLst>
              <a:ext uri="{FF2B5EF4-FFF2-40B4-BE49-F238E27FC236}">
                <a16:creationId xmlns:a16="http://schemas.microsoft.com/office/drawing/2014/main" xmlns="" id="{C8429ABC-90F2-413E-A202-F7C2734EF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38375" y="1504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6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16661"/>
            <a:ext cx="4323766" cy="1304927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Tipos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37409" y="426793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47070" y="779698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Los 5 tipos de síndromes de la impostora. ¿Cuál sufres tú? - Club de  MALASMADRES">
            <a:extLst>
              <a:ext uri="{FF2B5EF4-FFF2-40B4-BE49-F238E27FC236}">
                <a16:creationId xmlns:a16="http://schemas.microsoft.com/office/drawing/2014/main" xmlns="" id="{8D586299-F285-4AFC-B670-1BB2CAE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783" y="1363950"/>
            <a:ext cx="10483042" cy="54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4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0273FAA-1408-43B7-A05A-50AFE0B4ED0C}"/>
              </a:ext>
            </a:extLst>
          </p:cNvPr>
          <p:cNvSpPr/>
          <p:nvPr/>
        </p:nvSpPr>
        <p:spPr>
          <a:xfrm>
            <a:off x="651754" y="583660"/>
            <a:ext cx="6420255" cy="592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EA3BB1-EF57-40BC-8352-D0D1249F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01" y="2372620"/>
            <a:ext cx="4621614" cy="134341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Bienvenidas, Bienvenidos</a:t>
            </a: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xmlns="" id="{149D1D64-EB3D-4513-9DBD-4399DE918B26}"/>
              </a:ext>
            </a:extLst>
          </p:cNvPr>
          <p:cNvSpPr/>
          <p:nvPr/>
        </p:nvSpPr>
        <p:spPr>
          <a:xfrm rot="5400000">
            <a:off x="377921" y="3326378"/>
            <a:ext cx="660080" cy="391471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BF719B8-61B8-4BC0-B6EF-6F7BB66CA1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009" y="583660"/>
            <a:ext cx="4588310" cy="592874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6CB6D7-83CD-4C5D-8E9E-92823FB1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501" y="4073897"/>
            <a:ext cx="5770799" cy="1500187"/>
          </a:xfrm>
        </p:spPr>
        <p:txBody>
          <a:bodyPr>
            <a:normAutofit fontScale="92500"/>
          </a:bodyPr>
          <a:lstStyle/>
          <a:p>
            <a:r>
              <a:rPr lang="es-ES" sz="3200" dirty="0"/>
              <a:t>Soy Marina Moreno </a:t>
            </a:r>
          </a:p>
          <a:p>
            <a:r>
              <a:rPr lang="es-ES" sz="3200" dirty="0"/>
              <a:t>Psicóloga especializada en la mujer y Fundadora de Psicoenergy</a:t>
            </a:r>
          </a:p>
          <a:p>
            <a:endParaRPr lang="es-ES" sz="3200" dirty="0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xmlns="" id="{6C418CBA-99BB-4A14-AD8B-06EF3AA8A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8063" y="866620"/>
            <a:ext cx="1138137" cy="1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6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63415"/>
            <a:ext cx="4323766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Origen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687221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Escuelas de familias: qué son y cómo ayudan a la educación de los niños">
            <a:extLst>
              <a:ext uri="{FF2B5EF4-FFF2-40B4-BE49-F238E27FC236}">
                <a16:creationId xmlns:a16="http://schemas.microsoft.com/office/drawing/2014/main" xmlns="" id="{76578CD1-3E65-4AD0-AE2D-80EDC31E8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3053" y="1668342"/>
            <a:ext cx="4225169" cy="409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 qué es importante formar publicistas con perspectiva de género |  RED/ACCIÓN">
            <a:extLst>
              <a:ext uri="{FF2B5EF4-FFF2-40B4-BE49-F238E27FC236}">
                <a16:creationId xmlns:a16="http://schemas.microsoft.com/office/drawing/2014/main" xmlns="" id="{1957704E-6A5D-4A96-BBAB-A711A8DB3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3724" y="1571625"/>
            <a:ext cx="4457115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2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63415"/>
            <a:ext cx="4323766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Género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687221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A73897A-D238-49DD-9A0F-3546B5CDBCA4}"/>
              </a:ext>
            </a:extLst>
          </p:cNvPr>
          <p:cNvSpPr/>
          <p:nvPr/>
        </p:nvSpPr>
        <p:spPr>
          <a:xfrm>
            <a:off x="0" y="6590475"/>
            <a:ext cx="12192000" cy="3056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featured_image">
            <a:extLst>
              <a:ext uri="{FF2B5EF4-FFF2-40B4-BE49-F238E27FC236}">
                <a16:creationId xmlns:a16="http://schemas.microsoft.com/office/drawing/2014/main" xmlns="" id="{84376E67-F4BF-4AFE-862F-AA0D2DB79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" t="-556" r="141" b="556"/>
          <a:stretch/>
        </p:blipFill>
        <p:spPr bwMode="auto">
          <a:xfrm>
            <a:off x="3758910" y="0"/>
            <a:ext cx="7337132" cy="74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5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230051"/>
            <a:ext cx="4323766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Mejores amigas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0" y="540181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6" name="Picture 4" descr="Novias, Amistad, Abrazo, Confianza, Muchachas, Par">
            <a:extLst>
              <a:ext uri="{FF2B5EF4-FFF2-40B4-BE49-F238E27FC236}">
                <a16:creationId xmlns:a16="http://schemas.microsoft.com/office/drawing/2014/main" xmlns="" id="{CBC61B7A-9E50-47D1-9145-424A0D991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900" y="1371886"/>
            <a:ext cx="6029325" cy="50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2A4884B-888F-4FAB-BFAB-53AF5F285DD0}"/>
              </a:ext>
            </a:extLst>
          </p:cNvPr>
          <p:cNvSpPr/>
          <p:nvPr/>
        </p:nvSpPr>
        <p:spPr>
          <a:xfrm>
            <a:off x="0" y="6590475"/>
            <a:ext cx="12192000" cy="3056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03B44DB-4765-48DC-ABE5-24E895B7FDC7}"/>
              </a:ext>
            </a:extLst>
          </p:cNvPr>
          <p:cNvSpPr txBox="1"/>
          <p:nvPr/>
        </p:nvSpPr>
        <p:spPr>
          <a:xfrm>
            <a:off x="4871453" y="3584109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Perfeccionismo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7076C5-8CA4-4926-90FC-9F725A1A80A1}"/>
              </a:ext>
            </a:extLst>
          </p:cNvPr>
          <p:cNvSpPr txBox="1"/>
          <p:nvPr/>
        </p:nvSpPr>
        <p:spPr>
          <a:xfrm>
            <a:off x="6809206" y="3772393"/>
            <a:ext cx="78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Critica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2E7A2471-D880-41A9-B5F1-D10CA0265161}"/>
              </a:ext>
            </a:extLst>
          </p:cNvPr>
          <p:cNvCxnSpPr/>
          <p:nvPr/>
        </p:nvCxnSpPr>
        <p:spPr>
          <a:xfrm flipH="1">
            <a:off x="2400300" y="3943916"/>
            <a:ext cx="32236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B29356D-F59C-48FE-903C-EE8A10AFBD68}"/>
              </a:ext>
            </a:extLst>
          </p:cNvPr>
          <p:cNvSpPr txBox="1"/>
          <p:nvPr/>
        </p:nvSpPr>
        <p:spPr>
          <a:xfrm>
            <a:off x="487864" y="3188856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Altos e irreales expectativas y estándares….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B68ED056-3E17-422F-B329-15D307301628}"/>
              </a:ext>
            </a:extLst>
          </p:cNvPr>
          <p:cNvCxnSpPr/>
          <p:nvPr/>
        </p:nvCxnSpPr>
        <p:spPr>
          <a:xfrm>
            <a:off x="7134225" y="4141725"/>
            <a:ext cx="30861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7922032-F71F-4A51-B73C-A7E25F4F8FFC}"/>
              </a:ext>
            </a:extLst>
          </p:cNvPr>
          <p:cNvSpPr txBox="1"/>
          <p:nvPr/>
        </p:nvSpPr>
        <p:spPr>
          <a:xfrm>
            <a:off x="10219741" y="3906876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… que nunca conseguirás</a:t>
            </a:r>
          </a:p>
        </p:txBody>
      </p:sp>
    </p:spTree>
    <p:extLst>
      <p:ext uri="{BB962C8B-B14F-4D97-AF65-F5344CB8AC3E}">
        <p14:creationId xmlns:p14="http://schemas.microsoft.com/office/powerpoint/2010/main" val="321254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634576"/>
            <a:ext cx="10572750" cy="130492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dirty="0">
                <a:solidFill>
                  <a:schemeClr val="accent4"/>
                </a:solidFill>
              </a:rPr>
              <a:t>¿Qué pasa si me dejo llevar por esto?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8500188" y="5941071"/>
            <a:ext cx="3691812" cy="916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4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219825"/>
            <a:ext cx="12192000" cy="6667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tipo&#10;&#10;Descripción generada automáticamente con confianza baja">
            <a:extLst>
              <a:ext uri="{FF2B5EF4-FFF2-40B4-BE49-F238E27FC236}">
                <a16:creationId xmlns:a16="http://schemas.microsoft.com/office/drawing/2014/main" xmlns="" id="{2EC16642-5E73-46EE-971D-EB56F6DCF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189" y="348373"/>
            <a:ext cx="7209696" cy="6161253"/>
          </a:xfrm>
          <a:prstGeom prst="rect">
            <a:avLst/>
          </a:prstGeom>
        </p:spPr>
      </p:pic>
      <p:pic>
        <p:nvPicPr>
          <p:cNvPr id="4098" name="Picture 2" descr="Ilustración de Inscripción De Neón De Game Over Vector De y más Vectores  Libres de Derechos de Arcada - iStock">
            <a:extLst>
              <a:ext uri="{FF2B5EF4-FFF2-40B4-BE49-F238E27FC236}">
                <a16:creationId xmlns:a16="http://schemas.microsoft.com/office/drawing/2014/main" xmlns="" id="{B8C5716D-6B58-4324-A898-D9B43ECA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2597796"/>
            <a:ext cx="4686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7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1182670-4616-4F67-B08D-EE9A98BF8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524"/>
            <a:ext cx="12192000" cy="68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55480F-A1A9-4387-94F3-1ED44608016D}"/>
              </a:ext>
            </a:extLst>
          </p:cNvPr>
          <p:cNvSpPr/>
          <p:nvPr/>
        </p:nvSpPr>
        <p:spPr>
          <a:xfrm>
            <a:off x="1609725" y="1180802"/>
            <a:ext cx="4352925" cy="4543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6" y="1457327"/>
            <a:ext cx="3428999" cy="3406775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chemeClr val="accent4"/>
                </a:solidFill>
              </a:rPr>
              <a:t>Y… </a:t>
            </a:r>
            <a:br>
              <a:rPr lang="es-ES" sz="4800" dirty="0">
                <a:solidFill>
                  <a:schemeClr val="accent4"/>
                </a:solidFill>
              </a:rPr>
            </a:br>
            <a:r>
              <a:rPr lang="es-ES" sz="4800" dirty="0">
                <a:solidFill>
                  <a:schemeClr val="accent4"/>
                </a:solidFill>
              </a:rPr>
              <a:t>¿Qué hago para no llegar al </a:t>
            </a:r>
            <a:r>
              <a:rPr lang="es-ES" sz="4800" dirty="0" err="1">
                <a:solidFill>
                  <a:schemeClr val="accent4"/>
                </a:solidFill>
              </a:rPr>
              <a:t>game</a:t>
            </a:r>
            <a:r>
              <a:rPr lang="es-ES" sz="4800" dirty="0">
                <a:solidFill>
                  <a:schemeClr val="accent4"/>
                </a:solidFill>
              </a:rPr>
              <a:t> </a:t>
            </a:r>
            <a:r>
              <a:rPr lang="es-ES" sz="4800" dirty="0" err="1">
                <a:solidFill>
                  <a:schemeClr val="accent4"/>
                </a:solidFill>
              </a:rPr>
              <a:t>over</a:t>
            </a:r>
            <a:r>
              <a:rPr lang="es-ES" sz="4800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742950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42976" y="933748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1643212" y="1547666"/>
            <a:ext cx="399752" cy="21907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97343A95-DCB9-439E-ACCB-D97108BF5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6302" y="1180801"/>
            <a:ext cx="5076071" cy="46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05624"/>
            <a:ext cx="10572750" cy="1304927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solidFill>
                  <a:schemeClr val="accent4"/>
                </a:solidFill>
              </a:rPr>
              <a:t>Las claves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580950"/>
            <a:ext cx="12192000" cy="3056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Diálogo interno, ¿cómo te hablas a tí mismo? - Carla Melián, Psicóloga">
            <a:extLst>
              <a:ext uri="{FF2B5EF4-FFF2-40B4-BE49-F238E27FC236}">
                <a16:creationId xmlns:a16="http://schemas.microsoft.com/office/drawing/2014/main" xmlns="" id="{D4F388C6-9783-4379-82D2-262E07043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7556" l="0" r="100000">
                        <a14:foregroundMark x1="32668" y1="11778" x2="52813" y2="6444"/>
                        <a14:foregroundMark x1="52813" y1="6444" x2="56806" y2="12444"/>
                        <a14:foregroundMark x1="21416" y1="40667" x2="17060" y2="53111"/>
                        <a14:foregroundMark x1="17060" y1="53111" x2="20871" y2="77333"/>
                        <a14:foregroundMark x1="20871" y1="77333" x2="43920" y2="91778"/>
                        <a14:foregroundMark x1="43920" y1="91778" x2="63702" y2="88667"/>
                        <a14:foregroundMark x1="63702" y1="88667" x2="78403" y2="90667"/>
                        <a14:foregroundMark x1="78403" y1="90667" x2="79492" y2="91333"/>
                        <a14:foregroundMark x1="86751" y1="87111" x2="82577" y2="98889"/>
                        <a14:foregroundMark x1="82577" y1="98889" x2="13249" y2="97556"/>
                        <a14:foregroundMark x1="13249" y1="97556" x2="23593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9300" y="1790700"/>
            <a:ext cx="2752726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utocuidado - ¿Qué es y porqué es importante? | Psania">
            <a:extLst>
              <a:ext uri="{FF2B5EF4-FFF2-40B4-BE49-F238E27FC236}">
                <a16:creationId xmlns:a16="http://schemas.microsoft.com/office/drawing/2014/main" xmlns="" id="{A9A3BA57-C64E-480B-99C1-4FCE255AB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7669" y="1638730"/>
            <a:ext cx="2638425" cy="25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432C3B1-CD25-4D79-9BCD-53B53827E328}"/>
              </a:ext>
            </a:extLst>
          </p:cNvPr>
          <p:cNvSpPr txBox="1"/>
          <p:nvPr/>
        </p:nvSpPr>
        <p:spPr>
          <a:xfrm>
            <a:off x="1733550" y="4664218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Cómo me hablo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CCC421D-FE5D-47E9-AE9A-1154929CF738}"/>
              </a:ext>
            </a:extLst>
          </p:cNvPr>
          <p:cNvSpPr txBox="1"/>
          <p:nvPr/>
        </p:nvSpPr>
        <p:spPr>
          <a:xfrm>
            <a:off x="7507643" y="4664217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Tener una base segura</a:t>
            </a:r>
          </a:p>
        </p:txBody>
      </p:sp>
    </p:spTree>
    <p:extLst>
      <p:ext uri="{BB962C8B-B14F-4D97-AF65-F5344CB8AC3E}">
        <p14:creationId xmlns:p14="http://schemas.microsoft.com/office/powerpoint/2010/main" val="116252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4323766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Ansiedad y estrés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458247"/>
            <a:ext cx="12192000" cy="39975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Una persona en una cama&#10;&#10;Descripción generada automáticamente con confianza media">
            <a:extLst>
              <a:ext uri="{FF2B5EF4-FFF2-40B4-BE49-F238E27FC236}">
                <a16:creationId xmlns:a16="http://schemas.microsoft.com/office/drawing/2014/main" xmlns="" id="{F85C3BF1-2108-475F-86B2-340F7779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4344" y="1848277"/>
            <a:ext cx="3909077" cy="3594403"/>
          </a:xfrm>
          <a:prstGeom prst="rect">
            <a:avLst/>
          </a:prstGeom>
        </p:spPr>
      </p:pic>
      <p:pic>
        <p:nvPicPr>
          <p:cNvPr id="10242" name="Picture 2" descr="LA RESPIRACIÓN DIAFRAGMÁTICA PUEDE MEJORAR LA OXIGENACIÓN DE LOS PULMONES?  – Hipertension Pulmonar Argentina">
            <a:extLst>
              <a:ext uri="{FF2B5EF4-FFF2-40B4-BE49-F238E27FC236}">
                <a16:creationId xmlns:a16="http://schemas.microsoft.com/office/drawing/2014/main" xmlns="" id="{BBD5A403-533D-4197-A2C2-3DBBC62A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1667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84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4323766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Frustración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7AA73A-89BF-4848-9F95-9BE5D54D0059}"/>
              </a:ext>
            </a:extLst>
          </p:cNvPr>
          <p:cNvSpPr txBox="1"/>
          <p:nvPr/>
        </p:nvSpPr>
        <p:spPr>
          <a:xfrm>
            <a:off x="3280876" y="5883121"/>
            <a:ext cx="56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Y DEJA DE HACER LO QUE ESTABAS HACIENDO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667500"/>
            <a:ext cx="12192000" cy="2190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 descr="Cómo dejar mi trabajo sin tener problemas legales (ni remordimientos) - Tu  empleo">
            <a:extLst>
              <a:ext uri="{FF2B5EF4-FFF2-40B4-BE49-F238E27FC236}">
                <a16:creationId xmlns:a16="http://schemas.microsoft.com/office/drawing/2014/main" xmlns="" id="{8F2BCA1E-C870-4310-BA27-2507DF93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484" y="1504225"/>
            <a:ext cx="6110288" cy="40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5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0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20E1AE56-C612-4AE6-9B86-5506F9646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86" y="0"/>
            <a:ext cx="746181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CE4EA5FE-9418-429B-ABD9-100AD794C2DE}"/>
              </a:ext>
            </a:extLst>
          </p:cNvPr>
          <p:cNvCxnSpPr/>
          <p:nvPr/>
        </p:nvCxnSpPr>
        <p:spPr>
          <a:xfrm>
            <a:off x="5934075" y="2295525"/>
            <a:ext cx="19621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4" name="Picture 8" descr="Hojas De Respiración Noche Y Día Stock de ilustración - Ilustración de  verde, noche: 127224807">
            <a:extLst>
              <a:ext uri="{FF2B5EF4-FFF2-40B4-BE49-F238E27FC236}">
                <a16:creationId xmlns:a16="http://schemas.microsoft.com/office/drawing/2014/main" xmlns="" id="{A724D566-072E-4EC6-8718-F8A645C3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8" y="1244168"/>
            <a:ext cx="1526866" cy="15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ente de negocios que levanta la mano para expresar emociones a través de  los emojis de dibujos animados. | Vector Premium">
            <a:extLst>
              <a:ext uri="{FF2B5EF4-FFF2-40B4-BE49-F238E27FC236}">
                <a16:creationId xmlns:a16="http://schemas.microsoft.com/office/drawing/2014/main" xmlns="" id="{3D061BC4-18BE-4FB7-AD53-9E8904314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1649" y="1184707"/>
            <a:ext cx="2190801" cy="15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50B0012F-9F79-4C0B-85F7-010557BDB93A}"/>
              </a:ext>
            </a:extLst>
          </p:cNvPr>
          <p:cNvCxnSpPr/>
          <p:nvPr/>
        </p:nvCxnSpPr>
        <p:spPr>
          <a:xfrm>
            <a:off x="5934075" y="3838575"/>
            <a:ext cx="196215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C98ED8AB-BF8A-4A89-A775-29CC3C595CA3}"/>
              </a:ext>
            </a:extLst>
          </p:cNvPr>
          <p:cNvCxnSpPr/>
          <p:nvPr/>
        </p:nvCxnSpPr>
        <p:spPr>
          <a:xfrm>
            <a:off x="5562600" y="5553075"/>
            <a:ext cx="196215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8" name="Picture 12" descr="Lista de pros y contras positivos y negativos | Vector Premium">
            <a:extLst>
              <a:ext uri="{FF2B5EF4-FFF2-40B4-BE49-F238E27FC236}">
                <a16:creationId xmlns:a16="http://schemas.microsoft.com/office/drawing/2014/main" xmlns="" id="{512538D8-7177-4580-A892-125B7A185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2785" y="3105694"/>
            <a:ext cx="1526866" cy="14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Análisis de datos de investigación vector de dibujos animados plana |  Vector Premium">
            <a:extLst>
              <a:ext uri="{FF2B5EF4-FFF2-40B4-BE49-F238E27FC236}">
                <a16:creationId xmlns:a16="http://schemas.microsoft.com/office/drawing/2014/main" xmlns="" id="{DC22572E-1DC8-4416-ADDD-CBBD71FD0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2432" y="3105694"/>
            <a:ext cx="1526867" cy="1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Ideas para dibujar | El blog de la maestra Emma">
            <a:extLst>
              <a:ext uri="{FF2B5EF4-FFF2-40B4-BE49-F238E27FC236}">
                <a16:creationId xmlns:a16="http://schemas.microsoft.com/office/drawing/2014/main" xmlns="" id="{64CA4A3D-1B8F-4FAC-9899-992A2EA0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338" y="5026517"/>
            <a:ext cx="1428236" cy="14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Sí Ningún Personaje De Dibujos Animados Ilustración del Vector -  Ilustración de ojos, conceptual: 30274534">
            <a:extLst>
              <a:ext uri="{FF2B5EF4-FFF2-40B4-BE49-F238E27FC236}">
                <a16:creationId xmlns:a16="http://schemas.microsoft.com/office/drawing/2014/main" xmlns="" id="{8C8E2B5A-7128-473D-A072-E7B693D0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682" y="4964942"/>
            <a:ext cx="1173471" cy="16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6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es, &amp;#39;math anxiety&amp;#39; is a thing — here are the symptoms, causes, and cures">
            <a:extLst>
              <a:ext uri="{FF2B5EF4-FFF2-40B4-BE49-F238E27FC236}">
                <a16:creationId xmlns:a16="http://schemas.microsoft.com/office/drawing/2014/main" xmlns="" id="{69D2DED0-60B6-4D52-8786-9754F027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923"/>
            <a:ext cx="12753975" cy="72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55480F-A1A9-4387-94F3-1ED44608016D}"/>
              </a:ext>
            </a:extLst>
          </p:cNvPr>
          <p:cNvSpPr/>
          <p:nvPr/>
        </p:nvSpPr>
        <p:spPr>
          <a:xfrm>
            <a:off x="1609725" y="1180802"/>
            <a:ext cx="4295776" cy="4543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6" y="1457327"/>
            <a:ext cx="3428999" cy="3406775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Con lo que tendrás que lidiar y no te cuentan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742950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42976" y="933748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1643212" y="1547666"/>
            <a:ext cx="399752" cy="21907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 descr="Distintivo nuevo con relleno sólido">
            <a:extLst>
              <a:ext uri="{FF2B5EF4-FFF2-40B4-BE49-F238E27FC236}">
                <a16:creationId xmlns:a16="http://schemas.microsoft.com/office/drawing/2014/main" xmlns="" id="{E4FA6581-61BB-4EB1-A0B4-D89D92067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62325" y="4486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1" y="340248"/>
            <a:ext cx="8093333" cy="130492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4"/>
                </a:solidFill>
              </a:rPr>
              <a:t>Lo obvio: Descanso para resolver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677025"/>
            <a:ext cx="12192000" cy="2095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D42963B-87A0-4FC8-8481-43852335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359" y="2329500"/>
            <a:ext cx="4432203" cy="295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le De, Café, Taza, Naturaleza Muerta">
            <a:extLst>
              <a:ext uri="{FF2B5EF4-FFF2-40B4-BE49-F238E27FC236}">
                <a16:creationId xmlns:a16="http://schemas.microsoft.com/office/drawing/2014/main" xmlns="" id="{2D88C4E8-ABA5-4601-9CCF-8BE5981E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" y="2419776"/>
            <a:ext cx="4419165" cy="2951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93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1" y="340248"/>
            <a:ext cx="8093333" cy="130492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4"/>
                </a:solidFill>
              </a:rPr>
              <a:t>Lo que nos olvidamos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677025"/>
            <a:ext cx="12192000" cy="2095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La pirámide de Maslow al microscopio — Psico-K">
            <a:extLst>
              <a:ext uri="{FF2B5EF4-FFF2-40B4-BE49-F238E27FC236}">
                <a16:creationId xmlns:a16="http://schemas.microsoft.com/office/drawing/2014/main" xmlns="" id="{CD19CCC4-6394-4A99-BF75-8E66DD6A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283" y="1462087"/>
            <a:ext cx="9790242" cy="51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41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4323766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Valorarnos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409444"/>
            <a:ext cx="12192000" cy="47713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4" name="Picture 2" descr="Bolígrafo Negro Sobre Cuaderno Blanco · Fotos de stock gratuitas">
            <a:extLst>
              <a:ext uri="{FF2B5EF4-FFF2-40B4-BE49-F238E27FC236}">
                <a16:creationId xmlns:a16="http://schemas.microsoft.com/office/drawing/2014/main" xmlns="" id="{F13E832E-25C8-42CA-B8BC-01F4D2E0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92809"/>
            <a:ext cx="7840663" cy="52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9C423DA-49E0-4D3C-B03F-4254B46C9A48}"/>
              </a:ext>
            </a:extLst>
          </p:cNvPr>
          <p:cNvSpPr txBox="1"/>
          <p:nvPr/>
        </p:nvSpPr>
        <p:spPr>
          <a:xfrm rot="20466124">
            <a:off x="3152775" y="2390273"/>
            <a:ext cx="439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Hoy me siento bien conmigo misma por…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B5E1ABD-48D4-4F5F-9F4D-735618B3CA70}"/>
              </a:ext>
            </a:extLst>
          </p:cNvPr>
          <p:cNvSpPr txBox="1"/>
          <p:nvPr/>
        </p:nvSpPr>
        <p:spPr>
          <a:xfrm rot="20466124">
            <a:off x="3625868" y="3319968"/>
            <a:ext cx="439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Hoy me  apruebo por…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A2BD762-1E1B-44EC-8DB8-EBEEE6A0EF45}"/>
              </a:ext>
            </a:extLst>
          </p:cNvPr>
          <p:cNvSpPr txBox="1"/>
          <p:nvPr/>
        </p:nvSpPr>
        <p:spPr>
          <a:xfrm rot="20466124">
            <a:off x="3872930" y="4424670"/>
            <a:ext cx="439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Hoy me siento orgullosa de mi  por…</a:t>
            </a:r>
          </a:p>
        </p:txBody>
      </p:sp>
    </p:spTree>
    <p:extLst>
      <p:ext uri="{BB962C8B-B14F-4D97-AF65-F5344CB8AC3E}">
        <p14:creationId xmlns:p14="http://schemas.microsoft.com/office/powerpoint/2010/main" val="223884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4323766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Para el origen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0" y="6648450"/>
            <a:ext cx="12192000" cy="2381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4" name="Picture 4" descr="Cómo saber si necesitas un psicólogo? | DoctorAkí">
            <a:extLst>
              <a:ext uri="{FF2B5EF4-FFF2-40B4-BE49-F238E27FC236}">
                <a16:creationId xmlns:a16="http://schemas.microsoft.com/office/drawing/2014/main" xmlns="" id="{09E70CF3-6A83-46D6-BE8C-13EFE8E8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725" y="1673748"/>
            <a:ext cx="5924550" cy="41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76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0273FAA-1408-43B7-A05A-50AFE0B4ED0C}"/>
              </a:ext>
            </a:extLst>
          </p:cNvPr>
          <p:cNvSpPr/>
          <p:nvPr/>
        </p:nvSpPr>
        <p:spPr>
          <a:xfrm>
            <a:off x="651754" y="583659"/>
            <a:ext cx="6420255" cy="5902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EA3BB1-EF57-40BC-8352-D0D1249F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01" y="2372620"/>
            <a:ext cx="4621614" cy="134341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Gracias por vuestra atención</a:t>
            </a: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xmlns="" id="{149D1D64-EB3D-4513-9DBD-4399DE918B26}"/>
              </a:ext>
            </a:extLst>
          </p:cNvPr>
          <p:cNvSpPr/>
          <p:nvPr/>
        </p:nvSpPr>
        <p:spPr>
          <a:xfrm rot="5400000">
            <a:off x="377921" y="3326378"/>
            <a:ext cx="660080" cy="391471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BF719B8-61B8-4BC0-B6EF-6F7BB66CA1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009" y="583660"/>
            <a:ext cx="4588310" cy="592874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6CB6D7-83CD-4C5D-8E9E-92823FB1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501" y="4073897"/>
            <a:ext cx="5770799" cy="1500187"/>
          </a:xfrm>
        </p:spPr>
        <p:txBody>
          <a:bodyPr>
            <a:normAutofit/>
          </a:bodyPr>
          <a:lstStyle/>
          <a:p>
            <a:r>
              <a:rPr lang="es-ES" sz="3200" dirty="0"/>
              <a:t>Si quieres comenzar tu proceso conmigo, reserva tu cita por: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xmlns="" id="{6C418CBA-99BB-4A14-AD8B-06EF3AA8A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55" y="583661"/>
            <a:ext cx="872246" cy="879910"/>
          </a:xfrm>
          <a:prstGeom prst="rect">
            <a:avLst/>
          </a:prstGeom>
        </p:spPr>
      </p:pic>
      <p:pic>
        <p:nvPicPr>
          <p:cNvPr id="8" name="Imagen 7" descr="Logotipo, Icono&#10;&#10;Descripción generada automáticamente con confianza media">
            <a:extLst>
              <a:ext uri="{FF2B5EF4-FFF2-40B4-BE49-F238E27FC236}">
                <a16:creationId xmlns:a16="http://schemas.microsoft.com/office/drawing/2014/main" xmlns="" id="{3F7E71F0-2976-449F-9A86-18AF2AED8F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656" y="5336822"/>
            <a:ext cx="569675" cy="569675"/>
          </a:xfrm>
          <a:prstGeom prst="rect">
            <a:avLst/>
          </a:prstGeom>
        </p:spPr>
      </p:pic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779B65DC-682F-4001-8EA8-5580DD635348}"/>
              </a:ext>
            </a:extLst>
          </p:cNvPr>
          <p:cNvSpPr txBox="1">
            <a:spLocks/>
          </p:cNvSpPr>
          <p:nvPr/>
        </p:nvSpPr>
        <p:spPr>
          <a:xfrm>
            <a:off x="2491040" y="5457095"/>
            <a:ext cx="2376235" cy="449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698 97 22 96</a:t>
            </a:r>
          </a:p>
        </p:txBody>
      </p:sp>
    </p:spTree>
    <p:extLst>
      <p:ext uri="{BB962C8B-B14F-4D97-AF65-F5344CB8AC3E}">
        <p14:creationId xmlns:p14="http://schemas.microsoft.com/office/powerpoint/2010/main" val="57570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33" y="322045"/>
            <a:ext cx="9845933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SOS la universidad me va a volver </a:t>
            </a:r>
            <a:r>
              <a:rPr lang="es-ES" dirty="0" err="1">
                <a:solidFill>
                  <a:schemeClr val="accent4"/>
                </a:solidFill>
              </a:rPr>
              <a:t>loc</a:t>
            </a:r>
            <a:r>
              <a:rPr lang="es-ES" dirty="0">
                <a:solidFill>
                  <a:schemeClr val="accent4"/>
                </a:solidFill>
              </a:rPr>
              <a:t>@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571501" y="647700"/>
            <a:ext cx="552449" cy="6536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481162" y="972855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7AA73A-89BF-4848-9F95-9BE5D54D0059}"/>
              </a:ext>
            </a:extLst>
          </p:cNvPr>
          <p:cNvSpPr txBox="1"/>
          <p:nvPr/>
        </p:nvSpPr>
        <p:spPr>
          <a:xfrm>
            <a:off x="265123" y="2317755"/>
            <a:ext cx="290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¿Aún no publicaste?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97D7CDB-5572-4843-9702-E41F2456E87C}"/>
              </a:ext>
            </a:extLst>
          </p:cNvPr>
          <p:cNvSpPr txBox="1"/>
          <p:nvPr/>
        </p:nvSpPr>
        <p:spPr>
          <a:xfrm>
            <a:off x="6944481" y="2590375"/>
            <a:ext cx="446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¿Me estaré volviendo </a:t>
            </a:r>
            <a:r>
              <a:rPr lang="es-ES" sz="2400" b="1" dirty="0" err="1">
                <a:solidFill>
                  <a:srgbClr val="FF0000"/>
                </a:solidFill>
              </a:rPr>
              <a:t>tont</a:t>
            </a:r>
            <a:r>
              <a:rPr lang="es-ES" sz="2400" b="1" dirty="0">
                <a:solidFill>
                  <a:srgbClr val="FF0000"/>
                </a:solidFill>
              </a:rPr>
              <a:t>@?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C75A225-CF36-4768-88CA-CD2CCB8C9DB3}"/>
              </a:ext>
            </a:extLst>
          </p:cNvPr>
          <p:cNvSpPr txBox="1"/>
          <p:nvPr/>
        </p:nvSpPr>
        <p:spPr>
          <a:xfrm>
            <a:off x="768180" y="4815188"/>
            <a:ext cx="2905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Mira, ese ya lo resolvió y yo aquí sin nada…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71AFB69-002A-48DE-B0CF-8C0709356426}"/>
              </a:ext>
            </a:extLst>
          </p:cNvPr>
          <p:cNvSpPr txBox="1"/>
          <p:nvPr/>
        </p:nvSpPr>
        <p:spPr>
          <a:xfrm>
            <a:off x="7087902" y="1364401"/>
            <a:ext cx="4463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Me va a explotar la cabeza y no encuentro la solución…</a:t>
            </a:r>
          </a:p>
        </p:txBody>
      </p:sp>
      <p:pic>
        <p:nvPicPr>
          <p:cNvPr id="14" name="Gráfico 13" descr="Inteligencia artificial contorno">
            <a:extLst>
              <a:ext uri="{FF2B5EF4-FFF2-40B4-BE49-F238E27FC236}">
                <a16:creationId xmlns:a16="http://schemas.microsoft.com/office/drawing/2014/main" xmlns="" id="{98D16622-EC1A-4167-8E6D-0B8A5D833D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327753"/>
            <a:ext cx="530247" cy="5302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7B688D8-54D5-4745-B34B-E7C730228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4560" y="3470204"/>
            <a:ext cx="6307440" cy="338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xmlns="" id="{47FC9DD0-A110-42A8-8FD3-86D6DA0D6C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286" y="1351231"/>
            <a:ext cx="4538037" cy="35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58" y="358039"/>
            <a:ext cx="9845933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Las consecuencias de “cumplir el sueño”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687221"/>
            <a:ext cx="714374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CBE1B137-CD9E-4B97-8FF8-8C46E5B51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16372"/>
              </p:ext>
            </p:extLst>
          </p:nvPr>
        </p:nvGraphicFramePr>
        <p:xfrm>
          <a:off x="-638176" y="1451621"/>
          <a:ext cx="7572375" cy="503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42D506D4-C1B5-488E-A21D-D94D8A7F8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993608"/>
              </p:ext>
            </p:extLst>
          </p:nvPr>
        </p:nvGraphicFramePr>
        <p:xfrm>
          <a:off x="4572000" y="1544460"/>
          <a:ext cx="8013441" cy="510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3D8C69F-61DF-4AA5-B4DA-FD4A5F93F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0801" y="2793479"/>
            <a:ext cx="185362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D2F8262-5F2E-4FEF-9FAB-686AC4D2E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499"/>
          <a:stretch/>
        </p:blipFill>
        <p:spPr bwMode="auto">
          <a:xfrm>
            <a:off x="5305424" y="2686616"/>
            <a:ext cx="1600200" cy="38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F913DAC-3867-4CD2-A5B5-1B14AABF8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3"/>
          <a:stretch/>
        </p:blipFill>
        <p:spPr bwMode="auto">
          <a:xfrm>
            <a:off x="236012" y="2386314"/>
            <a:ext cx="1495959" cy="41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2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55480F-A1A9-4387-94F3-1ED44608016D}"/>
              </a:ext>
            </a:extLst>
          </p:cNvPr>
          <p:cNvSpPr/>
          <p:nvPr/>
        </p:nvSpPr>
        <p:spPr>
          <a:xfrm>
            <a:off x="1609725" y="1180802"/>
            <a:ext cx="4295776" cy="45437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6" y="1457327"/>
            <a:ext cx="3428999" cy="3406775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Ansiedad y estrés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742950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42976" y="933748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1643212" y="1547666"/>
            <a:ext cx="399752" cy="219075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Vinilo Pixerstick Fondo del vector de números • Pixers® - Vivimos para  cambiar">
            <a:extLst>
              <a:ext uri="{FF2B5EF4-FFF2-40B4-BE49-F238E27FC236}">
                <a16:creationId xmlns:a16="http://schemas.microsoft.com/office/drawing/2014/main" xmlns="" id="{2AE045A9-C820-4730-82F7-4964B861D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7889" y="0"/>
            <a:ext cx="587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6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4323766" cy="1304927"/>
          </a:xfrm>
        </p:spPr>
        <p:txBody>
          <a:bodyPr/>
          <a:lstStyle/>
          <a:p>
            <a:r>
              <a:rPr lang="es-ES" dirty="0">
                <a:solidFill>
                  <a:schemeClr val="accent4"/>
                </a:solidFill>
              </a:rPr>
              <a:t>Ansiedad y estrés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7AA73A-89BF-4848-9F95-9BE5D54D0059}"/>
              </a:ext>
            </a:extLst>
          </p:cNvPr>
          <p:cNvSpPr txBox="1"/>
          <p:nvPr/>
        </p:nvSpPr>
        <p:spPr>
          <a:xfrm>
            <a:off x="7862401" y="4052790"/>
            <a:ext cx="242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Ansiedad</a:t>
            </a:r>
          </a:p>
        </p:txBody>
      </p:sp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DB7AE904-47B8-4EE0-AEB1-E694309A4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96774" l="5132" r="97045">
                        <a14:foregroundMark x1="24417" y1="9839" x2="58165" y2="6129"/>
                        <a14:foregroundMark x1="58165" y1="6129" x2="72317" y2="9516"/>
                        <a14:foregroundMark x1="72317" y1="9516" x2="77760" y2="4839"/>
                        <a14:foregroundMark x1="45879" y1="2581" x2="58009" y2="4194"/>
                        <a14:foregroundMark x1="58009" y1="4194" x2="64697" y2="3871"/>
                        <a14:foregroundMark x1="17574" y1="45484" x2="28771" y2="47742"/>
                        <a14:foregroundMark x1="14308" y1="55968" x2="32348" y2="82097"/>
                        <a14:foregroundMark x1="8398" y1="51613" x2="15552" y2="72581"/>
                        <a14:foregroundMark x1="15552" y1="72581" x2="36858" y2="88226"/>
                        <a14:foregroundMark x1="36858" y1="88226" x2="45723" y2="91452"/>
                        <a14:foregroundMark x1="45723" y1="91452" x2="54588" y2="91129"/>
                        <a14:foregroundMark x1="54588" y1="91129" x2="73406" y2="69839"/>
                        <a14:foregroundMark x1="73406" y1="69839" x2="83981" y2="50484"/>
                        <a14:foregroundMark x1="83981" y1="50484" x2="92224" y2="50000"/>
                        <a14:foregroundMark x1="74650" y1="90000" x2="36547" y2="92097"/>
                        <a14:foregroundMark x1="41524" y1="96290" x2="51166" y2="96774"/>
                        <a14:foregroundMark x1="51166" y1="96774" x2="59253" y2="96290"/>
                        <a14:foregroundMark x1="9176" y1="63226" x2="5443" y2="55968"/>
                        <a14:foregroundMark x1="5443" y1="55968" x2="9953" y2="48710"/>
                        <a14:foregroundMark x1="9953" y1="48710" x2="10264" y2="48548"/>
                        <a14:foregroundMark x1="8087" y1="42581" x2="5132" y2="31452"/>
                        <a14:foregroundMark x1="7309" y1="16774" x2="9798" y2="6290"/>
                        <a14:foregroundMark x1="16330" y1="5484" x2="21462" y2="2419"/>
                        <a14:foregroundMark x1="80715" y1="42097" x2="88802" y2="39194"/>
                        <a14:foregroundMark x1="88802" y1="39194" x2="95179" y2="33548"/>
                        <a14:foregroundMark x1="95179" y1="33548" x2="97045" y2="27419"/>
                        <a14:foregroundMark x1="93624" y1="6129" x2="96890" y2="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151" y="1673748"/>
            <a:ext cx="2064874" cy="1990725"/>
          </a:xfrm>
          <a:prstGeom prst="rect">
            <a:avLst/>
          </a:prstGeom>
        </p:spPr>
      </p:pic>
      <p:pic>
        <p:nvPicPr>
          <p:cNvPr id="3074" name="Picture 2" descr="Tornillo - Iconos gratis de construcción y herramientas">
            <a:extLst>
              <a:ext uri="{FF2B5EF4-FFF2-40B4-BE49-F238E27FC236}">
                <a16:creationId xmlns:a16="http://schemas.microsoft.com/office/drawing/2014/main" xmlns="" id="{EB5442DB-978F-4A33-B25E-08EA6E30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650" y="1849863"/>
            <a:ext cx="1814610" cy="18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F2BAF0F-483B-4417-BCFA-38EF556E95ED}"/>
              </a:ext>
            </a:extLst>
          </p:cNvPr>
          <p:cNvSpPr txBox="1"/>
          <p:nvPr/>
        </p:nvSpPr>
        <p:spPr>
          <a:xfrm>
            <a:off x="2329887" y="3941503"/>
            <a:ext cx="242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Estrés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4DDB950-9B18-41A0-800E-89CCCCE568D0}"/>
              </a:ext>
            </a:extLst>
          </p:cNvPr>
          <p:cNvSpPr txBox="1"/>
          <p:nvPr/>
        </p:nvSpPr>
        <p:spPr>
          <a:xfrm>
            <a:off x="2165915" y="4564895"/>
            <a:ext cx="2819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33333"/>
                </a:solidFill>
                <a:latin typeface="-apple-system"/>
              </a:rPr>
              <a:t>Situación puntual.</a:t>
            </a:r>
          </a:p>
          <a:p>
            <a:pPr algn="ctr"/>
            <a:r>
              <a:rPr lang="es-ES" i="0" dirty="0">
                <a:solidFill>
                  <a:srgbClr val="333333"/>
                </a:solidFill>
                <a:effectLst/>
                <a:latin typeface="-apple-system"/>
              </a:rPr>
              <a:t>La forma normal de afrontamiento que tiene </a:t>
            </a:r>
            <a:r>
              <a:rPr lang="es-ES" b="0" i="0" dirty="0">
                <a:solidFill>
                  <a:srgbClr val="333333"/>
                </a:solidFill>
                <a:effectLst/>
                <a:latin typeface="-apple-system"/>
              </a:rPr>
              <a:t>nuestro cuerpo de a momentos de gran exigencia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A60EFD0-EF09-4BF8-A994-2AC2E2B6BB4C}"/>
              </a:ext>
            </a:extLst>
          </p:cNvPr>
          <p:cNvSpPr txBox="1"/>
          <p:nvPr/>
        </p:nvSpPr>
        <p:spPr>
          <a:xfrm>
            <a:off x="7663887" y="4667250"/>
            <a:ext cx="2819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33333"/>
                </a:solidFill>
                <a:latin typeface="-apple-system"/>
              </a:rPr>
              <a:t>Reacción al estrés mantenida en el tiempo.</a:t>
            </a:r>
            <a:endParaRPr lang="es-ES" dirty="0"/>
          </a:p>
        </p:txBody>
      </p:sp>
      <p:pic>
        <p:nvPicPr>
          <p:cNvPr id="19" name="Gráfico 18" descr="Mujer artista contorno">
            <a:extLst>
              <a:ext uri="{FF2B5EF4-FFF2-40B4-BE49-F238E27FC236}">
                <a16:creationId xmlns:a16="http://schemas.microsoft.com/office/drawing/2014/main" xmlns="" id="{CE0C82BE-B961-465C-ACA0-D9AD6FE62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616386" y="5404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63415"/>
            <a:ext cx="4323766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Ansiedad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687221"/>
            <a:ext cx="666749" cy="684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7AA73A-89BF-4848-9F95-9BE5D54D0059}"/>
              </a:ext>
            </a:extLst>
          </p:cNvPr>
          <p:cNvSpPr txBox="1"/>
          <p:nvPr/>
        </p:nvSpPr>
        <p:spPr>
          <a:xfrm>
            <a:off x="737409" y="1978373"/>
            <a:ext cx="5630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La </a:t>
            </a:r>
            <a:r>
              <a:rPr lang="es-ES" sz="2800" b="1" dirty="0">
                <a:solidFill>
                  <a:srgbClr val="0070C0"/>
                </a:solidFill>
              </a:rPr>
              <a:t>cabeza no para</a:t>
            </a:r>
            <a:r>
              <a:rPr lang="es-ES" sz="2800" dirty="0"/>
              <a:t>, se obsesiona.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rgbClr val="0070C0"/>
                </a:solidFill>
              </a:rPr>
              <a:t>Miedo</a:t>
            </a:r>
            <a:r>
              <a:rPr lang="es-ES" sz="2800" dirty="0"/>
              <a:t>, inseguridad.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Presión,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Catastrofismo, incertidumbre por el </a:t>
            </a:r>
            <a:r>
              <a:rPr lang="es-ES" sz="2800" b="1" dirty="0">
                <a:solidFill>
                  <a:srgbClr val="0070C0"/>
                </a:solidFill>
              </a:rPr>
              <a:t>futuro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/>
              <a:t>Preocupación excesiva incluso cuando </a:t>
            </a:r>
            <a:r>
              <a:rPr lang="es-ES" sz="2800" b="1" dirty="0">
                <a:solidFill>
                  <a:srgbClr val="0070C0"/>
                </a:solidFill>
              </a:rPr>
              <a:t>ya no hay problema</a:t>
            </a:r>
          </a:p>
        </p:txBody>
      </p:sp>
      <p:pic>
        <p:nvPicPr>
          <p:cNvPr id="13" name="Imagen 12" descr="Mapa&#10;&#10;Descripción generada automáticamente">
            <a:extLst>
              <a:ext uri="{FF2B5EF4-FFF2-40B4-BE49-F238E27FC236}">
                <a16:creationId xmlns:a16="http://schemas.microsoft.com/office/drawing/2014/main" xmlns="" id="{F572133E-3BA7-4796-B2A8-B724F71ED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6253" l="628" r="93489">
                        <a14:foregroundMark x1="57910" y1="39032" x2="57910" y2="39032"/>
                        <a14:foregroundMark x1="58081" y1="70101" x2="56425" y2="54645"/>
                        <a14:foregroundMark x1="56425" y1="54645" x2="56254" y2="19204"/>
                        <a14:foregroundMark x1="56254" y1="19204" x2="52027" y2="6323"/>
                        <a14:foregroundMark x1="52027" y1="6323" x2="46488" y2="4840"/>
                        <a14:foregroundMark x1="46488" y1="4840" x2="36836" y2="10617"/>
                        <a14:foregroundMark x1="36836" y1="10617" x2="31354" y2="10304"/>
                        <a14:foregroundMark x1="31354" y1="10304" x2="44717" y2="1171"/>
                        <a14:foregroundMark x1="44717" y1="1171" x2="56653" y2="7104"/>
                        <a14:foregroundMark x1="56653" y1="7104" x2="66419" y2="22326"/>
                        <a14:foregroundMark x1="46316" y1="91725" x2="50999" y2="95238"/>
                        <a14:foregroundMark x1="50999" y1="95238" x2="58709" y2="96253"/>
                        <a14:foregroundMark x1="58709" y1="96253" x2="64877" y2="91803"/>
                        <a14:foregroundMark x1="28212" y1="1249" x2="52941" y2="6948"/>
                        <a14:foregroundMark x1="52941" y1="6948" x2="60480" y2="6323"/>
                        <a14:foregroundMark x1="60480" y1="6323" x2="66305" y2="16784"/>
                        <a14:foregroundMark x1="66305" y1="16784" x2="67447" y2="23107"/>
                        <a14:foregroundMark x1="62079" y1="3981" x2="56768" y2="1249"/>
                        <a14:foregroundMark x1="56768" y1="1249" x2="27013" y2="1093"/>
                        <a14:foregroundMark x1="0" y1="23263" x2="685" y2="25761"/>
                        <a14:foregroundMark x1="742" y1="25839" x2="742" y2="25839"/>
                        <a14:foregroundMark x1="88921" y1="60422" x2="93489" y2="60578"/>
                        <a14:foregroundMark x1="46545" y1="12412" x2="51228" y2="15066"/>
                        <a14:foregroundMark x1="51228" y1="15066" x2="53512" y2="18657"/>
                        <a14:foregroundMark x1="48601" y1="28337" x2="48601" y2="28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549" y="0"/>
            <a:ext cx="7909443" cy="68865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B155CD9-9F3C-4A1F-AFEE-BF448F3954E9}"/>
              </a:ext>
            </a:extLst>
          </p:cNvPr>
          <p:cNvSpPr txBox="1"/>
          <p:nvPr/>
        </p:nvSpPr>
        <p:spPr>
          <a:xfrm>
            <a:off x="238125" y="5489352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Consecuencias graves para la salud física, mental y emocional</a:t>
            </a:r>
          </a:p>
        </p:txBody>
      </p:sp>
    </p:spTree>
    <p:extLst>
      <p:ext uri="{BB962C8B-B14F-4D97-AF65-F5344CB8AC3E}">
        <p14:creationId xmlns:p14="http://schemas.microsoft.com/office/powerpoint/2010/main" val="204454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CCC50-FAFB-4332-BE3A-21A5531C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67" y="368821"/>
            <a:ext cx="4323766" cy="1304927"/>
          </a:xfrm>
        </p:spPr>
        <p:txBody>
          <a:bodyPr/>
          <a:lstStyle/>
          <a:p>
            <a:r>
              <a:rPr lang="es-ES" b="1" dirty="0">
                <a:solidFill>
                  <a:schemeClr val="accent4"/>
                </a:solidFill>
              </a:rPr>
              <a:t>Frustración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17B9B4-D4E5-46A1-B603-E3CB0F50D8CA}"/>
              </a:ext>
            </a:extLst>
          </p:cNvPr>
          <p:cNvSpPr/>
          <p:nvPr/>
        </p:nvSpPr>
        <p:spPr>
          <a:xfrm>
            <a:off x="723901" y="305625"/>
            <a:ext cx="1009650" cy="130492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7E35CA-201D-4D78-A8A0-95B67B042CFA}"/>
              </a:ext>
            </a:extLst>
          </p:cNvPr>
          <p:cNvSpPr txBox="1"/>
          <p:nvPr/>
        </p:nvSpPr>
        <p:spPr>
          <a:xfrm>
            <a:off x="983992" y="448556"/>
            <a:ext cx="79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xmlns="" id="{780FA258-A359-4580-BAB7-926F8DB5C895}"/>
              </a:ext>
            </a:extLst>
          </p:cNvPr>
          <p:cNvSpPr/>
          <p:nvPr/>
        </p:nvSpPr>
        <p:spPr>
          <a:xfrm rot="5400000">
            <a:off x="633562" y="972854"/>
            <a:ext cx="399752" cy="2190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7AA73A-89BF-4848-9F95-9BE5D54D0059}"/>
              </a:ext>
            </a:extLst>
          </p:cNvPr>
          <p:cNvSpPr txBox="1"/>
          <p:nvPr/>
        </p:nvSpPr>
        <p:spPr>
          <a:xfrm>
            <a:off x="723900" y="2081115"/>
            <a:ext cx="563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No consigo el resultado esperado o que quiero tras dedicarle mucho esfuerzo.</a:t>
            </a:r>
          </a:p>
        </p:txBody>
      </p:sp>
      <p:pic>
        <p:nvPicPr>
          <p:cNvPr id="15" name="Imagen 14" descr="Imagen que contiene persona, interior, computer, tabla&#10;&#10;Descripción generada automáticamente">
            <a:extLst>
              <a:ext uri="{FF2B5EF4-FFF2-40B4-BE49-F238E27FC236}">
                <a16:creationId xmlns:a16="http://schemas.microsoft.com/office/drawing/2014/main" xmlns="" id="{08E557E5-A869-47C5-B1F7-C0DE1C0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752" y="1021284"/>
            <a:ext cx="5630248" cy="489179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4DD6F02-49B7-45C9-8AA3-61975482C7ED}"/>
              </a:ext>
            </a:extLst>
          </p:cNvPr>
          <p:cNvSpPr/>
          <p:nvPr/>
        </p:nvSpPr>
        <p:spPr>
          <a:xfrm>
            <a:off x="8145624" y="5913078"/>
            <a:ext cx="4046376" cy="94492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3F405E92-AEDF-4C7A-9BFC-616E04C1A02A}"/>
              </a:ext>
            </a:extLst>
          </p:cNvPr>
          <p:cNvCxnSpPr>
            <a:cxnSpLocks/>
          </p:cNvCxnSpPr>
          <p:nvPr/>
        </p:nvCxnSpPr>
        <p:spPr>
          <a:xfrm>
            <a:off x="3539023" y="3319479"/>
            <a:ext cx="1" cy="17382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764F292-EF1D-4B53-951B-FFF85836C79C}"/>
              </a:ext>
            </a:extLst>
          </p:cNvPr>
          <p:cNvSpPr txBox="1"/>
          <p:nvPr/>
        </p:nvSpPr>
        <p:spPr>
          <a:xfrm>
            <a:off x="1436331" y="3810000"/>
            <a:ext cx="187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Lo realmente peligroso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09F197E-BB2C-40B6-B7A5-5F30EC733072}"/>
              </a:ext>
            </a:extLst>
          </p:cNvPr>
          <p:cNvSpPr txBox="1"/>
          <p:nvPr/>
        </p:nvSpPr>
        <p:spPr>
          <a:xfrm>
            <a:off x="723900" y="5620690"/>
            <a:ext cx="563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</a:rPr>
              <a:t>Lo que me digo y hago</a:t>
            </a:r>
          </a:p>
        </p:txBody>
      </p:sp>
    </p:spTree>
    <p:extLst>
      <p:ext uri="{BB962C8B-B14F-4D97-AF65-F5344CB8AC3E}">
        <p14:creationId xmlns:p14="http://schemas.microsoft.com/office/powerpoint/2010/main" val="9108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513</Words>
  <Application>Microsoft Macintosh PowerPoint</Application>
  <PresentationFormat>Personalizado</PresentationFormat>
  <Paragraphs>98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Bienvenidas, Bienvenidos</vt:lpstr>
      <vt:lpstr>Con lo que tendrás que lidiar y no te cuentan</vt:lpstr>
      <vt:lpstr>SOS la universidad me va a volver loc@</vt:lpstr>
      <vt:lpstr>Las consecuencias de “cumplir el sueño”</vt:lpstr>
      <vt:lpstr>Ansiedad y estrés</vt:lpstr>
      <vt:lpstr>Ansiedad y estrés</vt:lpstr>
      <vt:lpstr>Ansiedad</vt:lpstr>
      <vt:lpstr>Frustración</vt:lpstr>
      <vt:lpstr>Depresión</vt:lpstr>
      <vt:lpstr>Testimonios</vt:lpstr>
      <vt:lpstr>La tristeza me mata</vt:lpstr>
      <vt:lpstr>¿Qué pasa si me dejo llevar por esto?</vt:lpstr>
      <vt:lpstr>Presentación de PowerPoint</vt:lpstr>
      <vt:lpstr>Una compañera desagradable</vt:lpstr>
      <vt:lpstr>El síndrome de la impostora</vt:lpstr>
      <vt:lpstr>El síndrome de la impostora</vt:lpstr>
      <vt:lpstr>Presentación de PowerPoint</vt:lpstr>
      <vt:lpstr>Tipos</vt:lpstr>
      <vt:lpstr>Origen</vt:lpstr>
      <vt:lpstr>Género</vt:lpstr>
      <vt:lpstr>Mejores amigas</vt:lpstr>
      <vt:lpstr>¿Qué pasa si me dejo llevar por esto?</vt:lpstr>
      <vt:lpstr>Presentación de PowerPoint</vt:lpstr>
      <vt:lpstr>Y…  ¿Qué hago para no llegar al game over?</vt:lpstr>
      <vt:lpstr>Las claves</vt:lpstr>
      <vt:lpstr>Ansiedad y estrés</vt:lpstr>
      <vt:lpstr>Frustración</vt:lpstr>
      <vt:lpstr>Presentación de PowerPoint</vt:lpstr>
      <vt:lpstr>Lo obvio: Descanso para resolver</vt:lpstr>
      <vt:lpstr>Lo que nos olvidamos</vt:lpstr>
      <vt:lpstr>Valorarnos</vt:lpstr>
      <vt:lpstr>Para el origen</vt:lpstr>
      <vt:lpstr>Gracias por vuestra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Psicoenergy Psicologia</dc:creator>
  <cp:lastModifiedBy>Nerea Diez López</cp:lastModifiedBy>
  <cp:revision>32</cp:revision>
  <dcterms:created xsi:type="dcterms:W3CDTF">2021-11-08T08:56:28Z</dcterms:created>
  <dcterms:modified xsi:type="dcterms:W3CDTF">2021-12-01T00:50:47Z</dcterms:modified>
</cp:coreProperties>
</file>